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1" r:id="rId1"/>
  </p:sldMasterIdLst>
  <p:notesMasterIdLst>
    <p:notesMasterId r:id="rId62"/>
  </p:notesMasterIdLst>
  <p:sldIdLst>
    <p:sldId id="415" r:id="rId2"/>
    <p:sldId id="316" r:id="rId3"/>
    <p:sldId id="427" r:id="rId4"/>
    <p:sldId id="413" r:id="rId5"/>
    <p:sldId id="321" r:id="rId6"/>
    <p:sldId id="402" r:id="rId7"/>
    <p:sldId id="403" r:id="rId8"/>
    <p:sldId id="354" r:id="rId9"/>
    <p:sldId id="357" r:id="rId10"/>
    <p:sldId id="410" r:id="rId11"/>
    <p:sldId id="428" r:id="rId12"/>
    <p:sldId id="429" r:id="rId13"/>
    <p:sldId id="430" r:id="rId14"/>
    <p:sldId id="363" r:id="rId15"/>
    <p:sldId id="433" r:id="rId16"/>
    <p:sldId id="432" r:id="rId17"/>
    <p:sldId id="337" r:id="rId18"/>
    <p:sldId id="434" r:id="rId19"/>
    <p:sldId id="417" r:id="rId20"/>
    <p:sldId id="350" r:id="rId21"/>
    <p:sldId id="435" r:id="rId22"/>
    <p:sldId id="436" r:id="rId23"/>
    <p:sldId id="437" r:id="rId24"/>
    <p:sldId id="351" r:id="rId25"/>
    <p:sldId id="366" r:id="rId26"/>
    <p:sldId id="407" r:id="rId27"/>
    <p:sldId id="393" r:id="rId28"/>
    <p:sldId id="367" r:id="rId29"/>
    <p:sldId id="391" r:id="rId30"/>
    <p:sldId id="418" r:id="rId31"/>
    <p:sldId id="394" r:id="rId32"/>
    <p:sldId id="395" r:id="rId33"/>
    <p:sldId id="396" r:id="rId34"/>
    <p:sldId id="302" r:id="rId35"/>
    <p:sldId id="298" r:id="rId36"/>
    <p:sldId id="441" r:id="rId37"/>
    <p:sldId id="442" r:id="rId38"/>
    <p:sldId id="443" r:id="rId39"/>
    <p:sldId id="326" r:id="rId40"/>
    <p:sldId id="421" r:id="rId41"/>
    <p:sldId id="444" r:id="rId42"/>
    <p:sldId id="445" r:id="rId43"/>
    <p:sldId id="424" r:id="rId44"/>
    <p:sldId id="446" r:id="rId45"/>
    <p:sldId id="369" r:id="rId46"/>
    <p:sldId id="371" r:id="rId47"/>
    <p:sldId id="373" r:id="rId48"/>
    <p:sldId id="375" r:id="rId49"/>
    <p:sldId id="447" r:id="rId50"/>
    <p:sldId id="448" r:id="rId51"/>
    <p:sldId id="449" r:id="rId52"/>
    <p:sldId id="374" r:id="rId53"/>
    <p:sldId id="382" r:id="rId54"/>
    <p:sldId id="327" r:id="rId55"/>
    <p:sldId id="450" r:id="rId56"/>
    <p:sldId id="425" r:id="rId57"/>
    <p:sldId id="439" r:id="rId58"/>
    <p:sldId id="408" r:id="rId59"/>
    <p:sldId id="388" r:id="rId60"/>
    <p:sldId id="389" r:id="rId61"/>
  </p:sldIdLst>
  <p:sldSz cx="9144000" cy="6858000" type="screen4x3"/>
  <p:notesSz cx="6742113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6600"/>
    <a:srgbClr val="FFCC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894" autoAdjust="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ОО</c:v>
                </c:pt>
                <c:pt idx="1">
                  <c:v>ДОУ</c:v>
                </c:pt>
                <c:pt idx="2">
                  <c:v>ДО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939776"/>
        <c:axId val="112941312"/>
        <c:axId val="0"/>
      </c:bar3DChart>
      <c:catAx>
        <c:axId val="112939776"/>
        <c:scaling>
          <c:orientation val="minMax"/>
        </c:scaling>
        <c:delete val="0"/>
        <c:axPos val="b"/>
        <c:majorTickMark val="out"/>
        <c:minorTickMark val="none"/>
        <c:tickLblPos val="nextTo"/>
        <c:crossAx val="112941312"/>
        <c:crosses val="autoZero"/>
        <c:auto val="1"/>
        <c:lblAlgn val="ctr"/>
        <c:lblOffset val="100"/>
        <c:noMultiLvlLbl val="0"/>
      </c:catAx>
      <c:valAx>
        <c:axId val="112941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939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  <c:txPr>
        <a:bodyPr/>
        <a:lstStyle/>
        <a:p>
          <a:pPr>
            <a:defRPr sz="16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педагогов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учителя начальных классов</c:v>
                </c:pt>
                <c:pt idx="1">
                  <c:v>учителя-предметники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</c:v>
                </c:pt>
                <c:pt idx="1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630464"/>
        <c:axId val="117632000"/>
      </c:barChart>
      <c:catAx>
        <c:axId val="117630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632000"/>
        <c:crosses val="autoZero"/>
        <c:auto val="1"/>
        <c:lblAlgn val="ctr"/>
        <c:lblOffset val="100"/>
        <c:noMultiLvlLbl val="0"/>
      </c:catAx>
      <c:valAx>
        <c:axId val="117632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630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275436384685115"/>
          <c:y val="0.19055755117236942"/>
          <c:w val="0.20154926425244218"/>
          <c:h val="0.61888452460403398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67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100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психолого-педагогическое сопровождение</c:v>
                </c:pt>
                <c:pt idx="1">
                  <c:v>логопедическое сопровождение</c:v>
                </c:pt>
                <c:pt idx="2">
                  <c:v>разработаны адаптивные программы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</c:v>
                </c:pt>
                <c:pt idx="1">
                  <c:v>25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820416"/>
        <c:axId val="117822208"/>
      </c:barChart>
      <c:catAx>
        <c:axId val="117820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822208"/>
        <c:crosses val="autoZero"/>
        <c:auto val="1"/>
        <c:lblAlgn val="ctr"/>
        <c:lblOffset val="100"/>
        <c:noMultiLvlLbl val="0"/>
      </c:catAx>
      <c:valAx>
        <c:axId val="117822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820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41,6%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33,3%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66,6%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58,3%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художественные, культурологические, филологические, хоровые студии</c:v>
                </c:pt>
                <c:pt idx="1">
                  <c:v>сетевые сообщества</c:v>
                </c:pt>
                <c:pt idx="2">
                  <c:v>школьные спортивные клубы и секции</c:v>
                </c:pt>
                <c:pt idx="3">
                  <c:v>научно-практические конференции</c:v>
                </c:pt>
                <c:pt idx="4">
                  <c:v>школьные научные общества</c:v>
                </c:pt>
                <c:pt idx="5">
                  <c:v>олимпиады</c:v>
                </c:pt>
                <c:pt idx="6">
                  <c:v>поисковые и научные исследования</c:v>
                </c:pt>
                <c:pt idx="7">
                  <c:v>общественно-полезные практики</c:v>
                </c:pt>
                <c:pt idx="8">
                  <c:v>военно-патриотические объединения</c:v>
                </c:pt>
                <c:pt idx="9">
                  <c:v>другие формы, отличные от урочной</c:v>
                </c:pt>
              </c:strCache>
            </c:strRef>
          </c:cat>
          <c:val>
            <c:numRef>
              <c:f>Лист1!$B$2:$B$11</c:f>
              <c:numCache>
                <c:formatCode>0.00%</c:formatCode>
                <c:ptCount val="10"/>
                <c:pt idx="0" formatCode="0%">
                  <c:v>0.83</c:v>
                </c:pt>
                <c:pt idx="1">
                  <c:v>0.41599999999999998</c:v>
                </c:pt>
                <c:pt idx="2" formatCode="0%">
                  <c:v>0.83</c:v>
                </c:pt>
                <c:pt idx="3">
                  <c:v>0.33300000000000002</c:v>
                </c:pt>
                <c:pt idx="4" formatCode="0%">
                  <c:v>1</c:v>
                </c:pt>
                <c:pt idx="5" formatCode="0%">
                  <c:v>1</c:v>
                </c:pt>
                <c:pt idx="6" formatCode="0%">
                  <c:v>0.5</c:v>
                </c:pt>
                <c:pt idx="7">
                  <c:v>0.66600000000000004</c:v>
                </c:pt>
                <c:pt idx="8">
                  <c:v>0.58299999999999996</c:v>
                </c:pt>
                <c:pt idx="9" formatCode="0%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1091584"/>
        <c:axId val="121093120"/>
        <c:axId val="0"/>
      </c:bar3DChart>
      <c:catAx>
        <c:axId val="121091584"/>
        <c:scaling>
          <c:orientation val="minMax"/>
        </c:scaling>
        <c:delete val="0"/>
        <c:axPos val="l"/>
        <c:majorTickMark val="out"/>
        <c:minorTickMark val="none"/>
        <c:tickLblPos val="nextTo"/>
        <c:crossAx val="121093120"/>
        <c:crosses val="autoZero"/>
        <c:auto val="1"/>
        <c:lblAlgn val="ctr"/>
        <c:lblOffset val="100"/>
        <c:noMultiLvlLbl val="0"/>
      </c:catAx>
      <c:valAx>
        <c:axId val="121093120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12109158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66,6%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посредством использования ресурсов образовательной организации</c:v>
                </c:pt>
                <c:pt idx="1">
                  <c:v>совместно с организациями дополнительного образования</c:v>
                </c:pt>
                <c:pt idx="2">
                  <c:v>посредством сетевой формы реализации образовательных программ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 formatCode="0.00%">
                  <c:v>0.66600000000000004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1175040"/>
        <c:axId val="121176832"/>
        <c:axId val="0"/>
      </c:bar3DChart>
      <c:catAx>
        <c:axId val="121175040"/>
        <c:scaling>
          <c:orientation val="minMax"/>
        </c:scaling>
        <c:delete val="0"/>
        <c:axPos val="l"/>
        <c:majorTickMark val="out"/>
        <c:minorTickMark val="none"/>
        <c:tickLblPos val="nextTo"/>
        <c:crossAx val="121176832"/>
        <c:crossesAt val="0"/>
        <c:auto val="1"/>
        <c:lblAlgn val="ctr"/>
        <c:lblOffset val="100"/>
        <c:noMultiLvlLbl val="0"/>
      </c:catAx>
      <c:valAx>
        <c:axId val="121176832"/>
        <c:scaling>
          <c:orientation val="minMax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crossAx val="12117504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география</c:v>
                </c:pt>
                <c:pt idx="5">
                  <c:v>физика</c:v>
                </c:pt>
                <c:pt idx="6">
                  <c:v>химия</c:v>
                </c:pt>
                <c:pt idx="7">
                  <c:v>история</c:v>
                </c:pt>
                <c:pt idx="8">
                  <c:v>английский язык</c:v>
                </c:pt>
                <c:pt idx="9">
                  <c:v>информатика</c:v>
                </c:pt>
                <c:pt idx="10">
                  <c:v>литература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451</c:v>
                </c:pt>
                <c:pt idx="1">
                  <c:v>451</c:v>
                </c:pt>
                <c:pt idx="2">
                  <c:v>353</c:v>
                </c:pt>
                <c:pt idx="3">
                  <c:v>248</c:v>
                </c:pt>
                <c:pt idx="4">
                  <c:v>83</c:v>
                </c:pt>
                <c:pt idx="5">
                  <c:v>43</c:v>
                </c:pt>
                <c:pt idx="6">
                  <c:v>30</c:v>
                </c:pt>
                <c:pt idx="7">
                  <c:v>24</c:v>
                </c:pt>
                <c:pt idx="8">
                  <c:v>21</c:v>
                </c:pt>
                <c:pt idx="9">
                  <c:v>56</c:v>
                </c:pt>
                <c:pt idx="10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329344"/>
        <c:axId val="122359808"/>
      </c:barChart>
      <c:catAx>
        <c:axId val="122329344"/>
        <c:scaling>
          <c:orientation val="minMax"/>
        </c:scaling>
        <c:delete val="0"/>
        <c:axPos val="b"/>
        <c:numFmt formatCode="\О\с\н\о\в\н\о\й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359808"/>
        <c:crosses val="autoZero"/>
        <c:auto val="1"/>
        <c:lblAlgn val="ctr"/>
        <c:lblOffset val="100"/>
        <c:noMultiLvlLbl val="0"/>
      </c:catAx>
      <c:valAx>
        <c:axId val="122359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329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9"/>
                <c:pt idx="0">
                  <c:v>обществознание</c:v>
                </c:pt>
                <c:pt idx="1">
                  <c:v>физика</c:v>
                </c:pt>
                <c:pt idx="2">
                  <c:v>биология</c:v>
                </c:pt>
                <c:pt idx="3">
                  <c:v>история</c:v>
                </c:pt>
                <c:pt idx="4">
                  <c:v>химия</c:v>
                </c:pt>
                <c:pt idx="5">
                  <c:v>литература</c:v>
                </c:pt>
                <c:pt idx="6">
                  <c:v>ангийский язык (письмено)</c:v>
                </c:pt>
                <c:pt idx="7">
                  <c:v>информатика</c:v>
                </c:pt>
                <c:pt idx="8">
                  <c:v>география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9"/>
                <c:pt idx="0">
                  <c:v>79</c:v>
                </c:pt>
                <c:pt idx="1">
                  <c:v>35</c:v>
                </c:pt>
                <c:pt idx="2">
                  <c:v>24</c:v>
                </c:pt>
                <c:pt idx="3">
                  <c:v>22</c:v>
                </c:pt>
                <c:pt idx="4">
                  <c:v>6</c:v>
                </c:pt>
                <c:pt idx="5">
                  <c:v>10</c:v>
                </c:pt>
                <c:pt idx="6">
                  <c:v>17</c:v>
                </c:pt>
                <c:pt idx="7">
                  <c:v>1</c:v>
                </c:pt>
                <c:pt idx="8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500608"/>
        <c:axId val="122502144"/>
      </c:barChart>
      <c:catAx>
        <c:axId val="122500608"/>
        <c:scaling>
          <c:orientation val="minMax"/>
        </c:scaling>
        <c:delete val="0"/>
        <c:axPos val="b"/>
        <c:numFmt formatCode="\О\с\н\о\в\н\о\й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502144"/>
        <c:crosses val="autoZero"/>
        <c:auto val="1"/>
        <c:lblAlgn val="ctr"/>
        <c:lblOffset val="100"/>
        <c:noMultiLvlLbl val="0"/>
      </c:catAx>
      <c:valAx>
        <c:axId val="122502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500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3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100</a:t>
                    </a: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высшее образование</c:v>
                </c:pt>
                <c:pt idx="1">
                  <c:v>среднее профессиональное</c:v>
                </c:pt>
                <c:pt idx="2">
                  <c:v>обучаются заочно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</c:v>
                </c:pt>
                <c:pt idx="1">
                  <c:v>56</c:v>
                </c:pt>
                <c:pt idx="2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46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397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4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2,7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3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СЗД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11.2</c:v>
                </c:pt>
                <c:pt idx="1">
                  <c:v>76</c:v>
                </c:pt>
                <c:pt idx="2">
                  <c:v>12.8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7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ru-RU" smtClean="0"/>
                      <a:t>6,4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3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высшее образование</c:v>
                </c:pt>
                <c:pt idx="1">
                  <c:v>среднее профессио     нальное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85.8</c:v>
                </c:pt>
                <c:pt idx="1">
                  <c:v>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11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2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СЗД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18.3</c:v>
                </c:pt>
                <c:pt idx="1">
                  <c:v>71</c:v>
                </c:pt>
                <c:pt idx="2">
                  <c:v>10.3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16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1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охват детей учреждениями дополнительного образования</c:v>
                </c:pt>
                <c:pt idx="1">
                  <c:v>с учетом внеурочной деятельности</c:v>
                </c:pt>
                <c:pt idx="2">
                  <c:v>охват детей дошкольного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</c:v>
                </c:pt>
                <c:pt idx="1">
                  <c:v>86</c:v>
                </c:pt>
                <c:pt idx="2">
                  <c:v>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791232"/>
        <c:axId val="61821696"/>
      </c:barChart>
      <c:catAx>
        <c:axId val="61791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61821696"/>
        <c:crosses val="autoZero"/>
        <c:auto val="1"/>
        <c:lblAlgn val="ctr"/>
        <c:lblOffset val="100"/>
        <c:noMultiLvlLbl val="0"/>
      </c:catAx>
      <c:valAx>
        <c:axId val="618216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61791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высшее образование</c:v>
                </c:pt>
                <c:pt idx="1">
                  <c:v>среднее специальное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61.1</c:v>
                </c:pt>
                <c:pt idx="1">
                  <c:v>38.9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8">
          <a:noFill/>
        </a:ln>
      </c:spPr>
    </c:plotArea>
    <c:legend>
      <c:legendPos val="r"/>
      <c:layout>
        <c:manualLayout>
          <c:xMode val="edge"/>
          <c:yMode val="edge"/>
          <c:x val="0.68726627935531293"/>
          <c:y val="7.2210375598339677E-2"/>
          <c:w val="0.27463850540372131"/>
          <c:h val="0.34764460306107281"/>
        </c:manualLayout>
      </c:layout>
      <c:overlay val="0"/>
      <c:txPr>
        <a:bodyPr/>
        <a:lstStyle/>
        <a:p>
          <a:pPr>
            <a:defRPr sz="1599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первая категория</c:v>
                </c:pt>
                <c:pt idx="1">
                  <c:v>высшая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90.9</c:v>
                </c:pt>
                <c:pt idx="1">
                  <c:v>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7">
          <a:noFill/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73035048329802166"/>
          <c:y val="0.12180789826244781"/>
          <c:w val="0.25497053832126404"/>
          <c:h val="0.78673605676850533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CDF4A3-60EA-46D0-BCF0-878CD2EF8AB7}" type="doc">
      <dgm:prSet loTypeId="urn:microsoft.com/office/officeart/2008/layout/HexagonCluster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EE1CCA-7A1A-4AA1-9BD9-0CEBA959ABE1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 (2)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18C65B-D26F-4999-A4C8-B0D2DA3C9605}" type="parTrans" cxnId="{47832BB2-A81C-4632-B794-8087BCFCCA69}">
      <dgm:prSet/>
      <dgm:spPr/>
      <dgm:t>
        <a:bodyPr/>
        <a:lstStyle/>
        <a:p>
          <a:endParaRPr lang="ru-RU"/>
        </a:p>
      </dgm:t>
    </dgm:pt>
    <dgm:pt modelId="{CECD8D1E-7A53-44CB-AF1C-C400DCD554DE}" type="sibTrans" cxnId="{47832BB2-A81C-4632-B794-8087BCFCCA69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6AA10C-3D08-4E1D-9880-AFF9F99573C0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ОО (13)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E38603-0D09-4CE7-BEB9-727FB25411D4}" type="parTrans" cxnId="{0DF7BC24-2BCB-483F-AFE3-76CC79941431}">
      <dgm:prSet/>
      <dgm:spPr/>
      <dgm:t>
        <a:bodyPr/>
        <a:lstStyle/>
        <a:p>
          <a:endParaRPr lang="ru-RU"/>
        </a:p>
      </dgm:t>
    </dgm:pt>
    <dgm:pt modelId="{4A257759-41FD-4E34-9D1C-7E5CDD0F96CC}" type="sibTrans" cxnId="{0DF7BC24-2BCB-483F-AFE3-76CC79941431}">
      <dgm:prSet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46F93FD-465B-4FA7-AD99-4B1C632324AE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 (17)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B65388-CFDA-43A4-B621-3A3B032B7276}" type="parTrans" cxnId="{4185949E-9C23-4542-879E-B576D07E40F9}">
      <dgm:prSet/>
      <dgm:spPr/>
      <dgm:t>
        <a:bodyPr/>
        <a:lstStyle/>
        <a:p>
          <a:endParaRPr lang="ru-RU"/>
        </a:p>
      </dgm:t>
    </dgm:pt>
    <dgm:pt modelId="{BED1E499-7F39-4910-AADB-9316507CA4CC}" type="sibTrans" cxnId="{4185949E-9C23-4542-879E-B576D07E40F9}">
      <dgm:prSet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A91A7B7-589E-4FC7-AE2E-43776F23455C}" type="pres">
      <dgm:prSet presAssocID="{D4CDF4A3-60EA-46D0-BCF0-878CD2EF8AB7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7738B160-DB61-438D-8154-EF359D9424C8}" type="pres">
      <dgm:prSet presAssocID="{AAEE1CCA-7A1A-4AA1-9BD9-0CEBA959ABE1}" presName="text1" presStyleCnt="0"/>
      <dgm:spPr/>
    </dgm:pt>
    <dgm:pt modelId="{8E8937D4-AC69-4921-9C52-79E1F675F5C5}" type="pres">
      <dgm:prSet presAssocID="{AAEE1CCA-7A1A-4AA1-9BD9-0CEBA959ABE1}" presName="textRepeatNode" presStyleLbl="alignNode1" presStyleIdx="0" presStyleCnt="3" custScaleX="126999" custScaleY="123237" custLinFactNeighborX="863" custLinFactNeighborY="144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95302D-A42E-4DD8-ABE0-F918D187912D}" type="pres">
      <dgm:prSet presAssocID="{AAEE1CCA-7A1A-4AA1-9BD9-0CEBA959ABE1}" presName="textaccent1" presStyleCnt="0"/>
      <dgm:spPr/>
    </dgm:pt>
    <dgm:pt modelId="{03BA52FF-AB9F-4687-B54E-3D6C2806558C}" type="pres">
      <dgm:prSet presAssocID="{AAEE1CCA-7A1A-4AA1-9BD9-0CEBA959ABE1}" presName="accentRepeatNode" presStyleLbl="solidAlignAcc1" presStyleIdx="0" presStyleCnt="6"/>
      <dgm:spPr/>
    </dgm:pt>
    <dgm:pt modelId="{52A2C595-7EB5-4AE2-9DB2-F09C8DE3EA86}" type="pres">
      <dgm:prSet presAssocID="{CECD8D1E-7A53-44CB-AF1C-C400DCD554DE}" presName="image1" presStyleCnt="0"/>
      <dgm:spPr/>
    </dgm:pt>
    <dgm:pt modelId="{3FCCC28A-3BDF-4884-9875-4AA837FE1D6E}" type="pres">
      <dgm:prSet presAssocID="{CECD8D1E-7A53-44CB-AF1C-C400DCD554DE}" presName="imageRepeatNode" presStyleLbl="alignAcc1" presStyleIdx="0" presStyleCnt="3" custLinFactNeighborX="14401" custLinFactNeighborY="49829"/>
      <dgm:spPr/>
      <dgm:t>
        <a:bodyPr/>
        <a:lstStyle/>
        <a:p>
          <a:endParaRPr lang="ru-RU"/>
        </a:p>
      </dgm:t>
    </dgm:pt>
    <dgm:pt modelId="{7BA1FBAE-10DC-4336-BF7B-468D4D1CFD24}" type="pres">
      <dgm:prSet presAssocID="{CECD8D1E-7A53-44CB-AF1C-C400DCD554DE}" presName="imageaccent1" presStyleCnt="0"/>
      <dgm:spPr/>
    </dgm:pt>
    <dgm:pt modelId="{072490C3-4AB9-43EC-82F3-AD625EF84D97}" type="pres">
      <dgm:prSet presAssocID="{CECD8D1E-7A53-44CB-AF1C-C400DCD554DE}" presName="accentRepeatNode" presStyleLbl="solidAlignAcc1" presStyleIdx="1" presStyleCnt="6"/>
      <dgm:spPr/>
    </dgm:pt>
    <dgm:pt modelId="{1E367BAC-E554-4CCF-9DF1-FE1F3B6B6653}" type="pres">
      <dgm:prSet presAssocID="{2D6AA10C-3D08-4E1D-9880-AFF9F99573C0}" presName="text2" presStyleCnt="0"/>
      <dgm:spPr/>
    </dgm:pt>
    <dgm:pt modelId="{942CDDDE-9A08-49F4-AB02-3D78EA20CF5B}" type="pres">
      <dgm:prSet presAssocID="{2D6AA10C-3D08-4E1D-9880-AFF9F99573C0}" presName="textRepeatNode" presStyleLbl="alignNode1" presStyleIdx="1" presStyleCnt="3" custScaleX="127518" custScaleY="127130" custLinFactNeighborX="11204" custLinFactNeighborY="87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A7DDB-1580-44FB-95D6-21D8E8A3E7A0}" type="pres">
      <dgm:prSet presAssocID="{2D6AA10C-3D08-4E1D-9880-AFF9F99573C0}" presName="textaccent2" presStyleCnt="0"/>
      <dgm:spPr/>
    </dgm:pt>
    <dgm:pt modelId="{57CD276C-778C-4FA6-A332-51EDCA2EECC3}" type="pres">
      <dgm:prSet presAssocID="{2D6AA10C-3D08-4E1D-9880-AFF9F99573C0}" presName="accentRepeatNode" presStyleLbl="solidAlignAcc1" presStyleIdx="2" presStyleCnt="6"/>
      <dgm:spPr/>
    </dgm:pt>
    <dgm:pt modelId="{AC5299D0-C01C-494D-A69E-C7B8795771DB}" type="pres">
      <dgm:prSet presAssocID="{4A257759-41FD-4E34-9D1C-7E5CDD0F96CC}" presName="image2" presStyleCnt="0"/>
      <dgm:spPr/>
    </dgm:pt>
    <dgm:pt modelId="{B52050A7-4936-4843-A25A-F650F78615FC}" type="pres">
      <dgm:prSet presAssocID="{4A257759-41FD-4E34-9D1C-7E5CDD0F96CC}" presName="imageRepeatNode" presStyleLbl="alignAcc1" presStyleIdx="1" presStyleCnt="3" custScaleX="106359" custScaleY="111674" custLinFactNeighborX="-1920" custLinFactNeighborY="-21872"/>
      <dgm:spPr/>
      <dgm:t>
        <a:bodyPr/>
        <a:lstStyle/>
        <a:p>
          <a:endParaRPr lang="ru-RU"/>
        </a:p>
      </dgm:t>
    </dgm:pt>
    <dgm:pt modelId="{152064CF-361C-4F0B-AAFE-865D23ED3E8A}" type="pres">
      <dgm:prSet presAssocID="{4A257759-41FD-4E34-9D1C-7E5CDD0F96CC}" presName="imageaccent2" presStyleCnt="0"/>
      <dgm:spPr/>
    </dgm:pt>
    <dgm:pt modelId="{F64CE358-CD0A-4095-B666-5ABFC000526F}" type="pres">
      <dgm:prSet presAssocID="{4A257759-41FD-4E34-9D1C-7E5CDD0F96CC}" presName="accentRepeatNode" presStyleLbl="solidAlignAcc1" presStyleIdx="3" presStyleCnt="6"/>
      <dgm:spPr/>
    </dgm:pt>
    <dgm:pt modelId="{46512774-DECA-4635-A2F9-D671507DED7E}" type="pres">
      <dgm:prSet presAssocID="{646F93FD-465B-4FA7-AD99-4B1C632324AE}" presName="text3" presStyleCnt="0"/>
      <dgm:spPr/>
    </dgm:pt>
    <dgm:pt modelId="{31AE8EC1-D1BB-4B39-A666-1A5AD4D2B5E5}" type="pres">
      <dgm:prSet presAssocID="{646F93FD-465B-4FA7-AD99-4B1C632324AE}" presName="textRepeatNode" presStyleLbl="alignNode1" presStyleIdx="2" presStyleCnt="3" custScaleX="125273" custScaleY="1271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5F8B5-0563-4F2E-9B14-5C5AAA47716C}" type="pres">
      <dgm:prSet presAssocID="{646F93FD-465B-4FA7-AD99-4B1C632324AE}" presName="textaccent3" presStyleCnt="0"/>
      <dgm:spPr/>
    </dgm:pt>
    <dgm:pt modelId="{13AFC238-9DCA-4669-A170-6CF0FBF82C6C}" type="pres">
      <dgm:prSet presAssocID="{646F93FD-465B-4FA7-AD99-4B1C632324AE}" presName="accentRepeatNode" presStyleLbl="solidAlignAcc1" presStyleIdx="4" presStyleCnt="6"/>
      <dgm:spPr/>
    </dgm:pt>
    <dgm:pt modelId="{42EE5B17-A02A-428B-9D6E-7A34F94D1FA8}" type="pres">
      <dgm:prSet presAssocID="{BED1E499-7F39-4910-AADB-9316507CA4CC}" presName="image3" presStyleCnt="0"/>
      <dgm:spPr/>
    </dgm:pt>
    <dgm:pt modelId="{083EEDB0-6654-46BB-81AA-C2B26257A975}" type="pres">
      <dgm:prSet presAssocID="{BED1E499-7F39-4910-AADB-9316507CA4CC}" presName="imageRepeatNode" presStyleLbl="alignAcc1" presStyleIdx="2" presStyleCnt="3" custScaleX="109135" custScaleY="105673" custLinFactNeighborX="-20625" custLinFactNeighborY="-4007"/>
      <dgm:spPr/>
      <dgm:t>
        <a:bodyPr/>
        <a:lstStyle/>
        <a:p>
          <a:endParaRPr lang="ru-RU"/>
        </a:p>
      </dgm:t>
    </dgm:pt>
    <dgm:pt modelId="{AA54F198-DA38-4AFE-8B1B-8D7ABBEA5D7D}" type="pres">
      <dgm:prSet presAssocID="{BED1E499-7F39-4910-AADB-9316507CA4CC}" presName="imageaccent3" presStyleCnt="0"/>
      <dgm:spPr/>
    </dgm:pt>
    <dgm:pt modelId="{601E6949-ACC2-4BB3-91A3-CD8FEC29D089}" type="pres">
      <dgm:prSet presAssocID="{BED1E499-7F39-4910-AADB-9316507CA4CC}" presName="accentRepeatNode" presStyleLbl="solidAlignAcc1" presStyleIdx="5" presStyleCnt="6"/>
      <dgm:spPr/>
    </dgm:pt>
  </dgm:ptLst>
  <dgm:cxnLst>
    <dgm:cxn modelId="{4185949E-9C23-4542-879E-B576D07E40F9}" srcId="{D4CDF4A3-60EA-46D0-BCF0-878CD2EF8AB7}" destId="{646F93FD-465B-4FA7-AD99-4B1C632324AE}" srcOrd="2" destOrd="0" parTransId="{85B65388-CFDA-43A4-B621-3A3B032B7276}" sibTransId="{BED1E499-7F39-4910-AADB-9316507CA4CC}"/>
    <dgm:cxn modelId="{D68A440A-D8AE-49FE-A369-C647DB8A67F1}" type="presOf" srcId="{BED1E499-7F39-4910-AADB-9316507CA4CC}" destId="{083EEDB0-6654-46BB-81AA-C2B26257A975}" srcOrd="0" destOrd="0" presId="urn:microsoft.com/office/officeart/2008/layout/HexagonCluster"/>
    <dgm:cxn modelId="{47832BB2-A81C-4632-B794-8087BCFCCA69}" srcId="{D4CDF4A3-60EA-46D0-BCF0-878CD2EF8AB7}" destId="{AAEE1CCA-7A1A-4AA1-9BD9-0CEBA959ABE1}" srcOrd="0" destOrd="0" parTransId="{BB18C65B-D26F-4999-A4C8-B0D2DA3C9605}" sibTransId="{CECD8D1E-7A53-44CB-AF1C-C400DCD554DE}"/>
    <dgm:cxn modelId="{F54CD59C-4F86-4458-9110-E6B133EDCE06}" type="presOf" srcId="{2D6AA10C-3D08-4E1D-9880-AFF9F99573C0}" destId="{942CDDDE-9A08-49F4-AB02-3D78EA20CF5B}" srcOrd="0" destOrd="0" presId="urn:microsoft.com/office/officeart/2008/layout/HexagonCluster"/>
    <dgm:cxn modelId="{7A587CC9-5A80-400F-8620-C22B04BC308B}" type="presOf" srcId="{4A257759-41FD-4E34-9D1C-7E5CDD0F96CC}" destId="{B52050A7-4936-4843-A25A-F650F78615FC}" srcOrd="0" destOrd="0" presId="urn:microsoft.com/office/officeart/2008/layout/HexagonCluster"/>
    <dgm:cxn modelId="{DCE0E207-A27B-436B-89F5-5075E69E8518}" type="presOf" srcId="{AAEE1CCA-7A1A-4AA1-9BD9-0CEBA959ABE1}" destId="{8E8937D4-AC69-4921-9C52-79E1F675F5C5}" srcOrd="0" destOrd="0" presId="urn:microsoft.com/office/officeart/2008/layout/HexagonCluster"/>
    <dgm:cxn modelId="{0DF7BC24-2BCB-483F-AFE3-76CC79941431}" srcId="{D4CDF4A3-60EA-46D0-BCF0-878CD2EF8AB7}" destId="{2D6AA10C-3D08-4E1D-9880-AFF9F99573C0}" srcOrd="1" destOrd="0" parTransId="{C1E38603-0D09-4CE7-BEB9-727FB25411D4}" sibTransId="{4A257759-41FD-4E34-9D1C-7E5CDD0F96CC}"/>
    <dgm:cxn modelId="{D5B57A8B-9D6D-49BC-B5DF-B467B407736B}" type="presOf" srcId="{D4CDF4A3-60EA-46D0-BCF0-878CD2EF8AB7}" destId="{2A91A7B7-589E-4FC7-AE2E-43776F23455C}" srcOrd="0" destOrd="0" presId="urn:microsoft.com/office/officeart/2008/layout/HexagonCluster"/>
    <dgm:cxn modelId="{1C678242-49D8-4B89-8034-60F185D9B957}" type="presOf" srcId="{646F93FD-465B-4FA7-AD99-4B1C632324AE}" destId="{31AE8EC1-D1BB-4B39-A666-1A5AD4D2B5E5}" srcOrd="0" destOrd="0" presId="urn:microsoft.com/office/officeart/2008/layout/HexagonCluster"/>
    <dgm:cxn modelId="{4F3B9D6B-A604-4CC2-AC27-A5952A6DB38C}" type="presOf" srcId="{CECD8D1E-7A53-44CB-AF1C-C400DCD554DE}" destId="{3FCCC28A-3BDF-4884-9875-4AA837FE1D6E}" srcOrd="0" destOrd="0" presId="urn:microsoft.com/office/officeart/2008/layout/HexagonCluster"/>
    <dgm:cxn modelId="{7BA1171D-AC20-4557-AD5A-1FE4EE60DC41}" type="presParOf" srcId="{2A91A7B7-589E-4FC7-AE2E-43776F23455C}" destId="{7738B160-DB61-438D-8154-EF359D9424C8}" srcOrd="0" destOrd="0" presId="urn:microsoft.com/office/officeart/2008/layout/HexagonCluster"/>
    <dgm:cxn modelId="{E8FC1E8A-9F73-44FA-8C8C-1D9CDE0CAB5F}" type="presParOf" srcId="{7738B160-DB61-438D-8154-EF359D9424C8}" destId="{8E8937D4-AC69-4921-9C52-79E1F675F5C5}" srcOrd="0" destOrd="0" presId="urn:microsoft.com/office/officeart/2008/layout/HexagonCluster"/>
    <dgm:cxn modelId="{C519DC2D-0D89-4784-87FF-8FD25FBF8B75}" type="presParOf" srcId="{2A91A7B7-589E-4FC7-AE2E-43776F23455C}" destId="{5195302D-A42E-4DD8-ABE0-F918D187912D}" srcOrd="1" destOrd="0" presId="urn:microsoft.com/office/officeart/2008/layout/HexagonCluster"/>
    <dgm:cxn modelId="{E478ECA5-E648-4A93-93EA-10D498755032}" type="presParOf" srcId="{5195302D-A42E-4DD8-ABE0-F918D187912D}" destId="{03BA52FF-AB9F-4687-B54E-3D6C2806558C}" srcOrd="0" destOrd="0" presId="urn:microsoft.com/office/officeart/2008/layout/HexagonCluster"/>
    <dgm:cxn modelId="{0A468A60-F232-49F1-8223-BEE918279364}" type="presParOf" srcId="{2A91A7B7-589E-4FC7-AE2E-43776F23455C}" destId="{52A2C595-7EB5-4AE2-9DB2-F09C8DE3EA86}" srcOrd="2" destOrd="0" presId="urn:microsoft.com/office/officeart/2008/layout/HexagonCluster"/>
    <dgm:cxn modelId="{D6A479BD-D3C0-4C8B-969F-8BFAE259AF71}" type="presParOf" srcId="{52A2C595-7EB5-4AE2-9DB2-F09C8DE3EA86}" destId="{3FCCC28A-3BDF-4884-9875-4AA837FE1D6E}" srcOrd="0" destOrd="0" presId="urn:microsoft.com/office/officeart/2008/layout/HexagonCluster"/>
    <dgm:cxn modelId="{E1D6FA5B-E20B-40E7-9503-9B49F6651597}" type="presParOf" srcId="{2A91A7B7-589E-4FC7-AE2E-43776F23455C}" destId="{7BA1FBAE-10DC-4336-BF7B-468D4D1CFD24}" srcOrd="3" destOrd="0" presId="urn:microsoft.com/office/officeart/2008/layout/HexagonCluster"/>
    <dgm:cxn modelId="{6E40E443-95EA-4F92-BE8A-02F084C98E97}" type="presParOf" srcId="{7BA1FBAE-10DC-4336-BF7B-468D4D1CFD24}" destId="{072490C3-4AB9-43EC-82F3-AD625EF84D97}" srcOrd="0" destOrd="0" presId="urn:microsoft.com/office/officeart/2008/layout/HexagonCluster"/>
    <dgm:cxn modelId="{6D5F4FBF-6965-4FBF-BC60-6F8B2FA958E6}" type="presParOf" srcId="{2A91A7B7-589E-4FC7-AE2E-43776F23455C}" destId="{1E367BAC-E554-4CCF-9DF1-FE1F3B6B6653}" srcOrd="4" destOrd="0" presId="urn:microsoft.com/office/officeart/2008/layout/HexagonCluster"/>
    <dgm:cxn modelId="{5A1D18E1-FC35-4D88-AD86-F6B741FFAC12}" type="presParOf" srcId="{1E367BAC-E554-4CCF-9DF1-FE1F3B6B6653}" destId="{942CDDDE-9A08-49F4-AB02-3D78EA20CF5B}" srcOrd="0" destOrd="0" presId="urn:microsoft.com/office/officeart/2008/layout/HexagonCluster"/>
    <dgm:cxn modelId="{905FFDFD-E1FD-40EC-84FF-2E49F2117571}" type="presParOf" srcId="{2A91A7B7-589E-4FC7-AE2E-43776F23455C}" destId="{230A7DDB-1580-44FB-95D6-21D8E8A3E7A0}" srcOrd="5" destOrd="0" presId="urn:microsoft.com/office/officeart/2008/layout/HexagonCluster"/>
    <dgm:cxn modelId="{47FEB46A-650A-4C63-A84D-C7372A17AAE3}" type="presParOf" srcId="{230A7DDB-1580-44FB-95D6-21D8E8A3E7A0}" destId="{57CD276C-778C-4FA6-A332-51EDCA2EECC3}" srcOrd="0" destOrd="0" presId="urn:microsoft.com/office/officeart/2008/layout/HexagonCluster"/>
    <dgm:cxn modelId="{D50C2D83-6527-4489-A0D7-B9D7211042DA}" type="presParOf" srcId="{2A91A7B7-589E-4FC7-AE2E-43776F23455C}" destId="{AC5299D0-C01C-494D-A69E-C7B8795771DB}" srcOrd="6" destOrd="0" presId="urn:microsoft.com/office/officeart/2008/layout/HexagonCluster"/>
    <dgm:cxn modelId="{AA30768F-A2FD-447B-8B2B-53608CB887F9}" type="presParOf" srcId="{AC5299D0-C01C-494D-A69E-C7B8795771DB}" destId="{B52050A7-4936-4843-A25A-F650F78615FC}" srcOrd="0" destOrd="0" presId="urn:microsoft.com/office/officeart/2008/layout/HexagonCluster"/>
    <dgm:cxn modelId="{98A082E9-73C0-4B03-BB1D-996AF85F62E9}" type="presParOf" srcId="{2A91A7B7-589E-4FC7-AE2E-43776F23455C}" destId="{152064CF-361C-4F0B-AAFE-865D23ED3E8A}" srcOrd="7" destOrd="0" presId="urn:microsoft.com/office/officeart/2008/layout/HexagonCluster"/>
    <dgm:cxn modelId="{A6B65B2B-3565-4EE0-A9DD-6CF2AE05C9D5}" type="presParOf" srcId="{152064CF-361C-4F0B-AAFE-865D23ED3E8A}" destId="{F64CE358-CD0A-4095-B666-5ABFC000526F}" srcOrd="0" destOrd="0" presId="urn:microsoft.com/office/officeart/2008/layout/HexagonCluster"/>
    <dgm:cxn modelId="{FD43E3D0-DCB8-4FA3-B482-6F01BD485F8E}" type="presParOf" srcId="{2A91A7B7-589E-4FC7-AE2E-43776F23455C}" destId="{46512774-DECA-4635-A2F9-D671507DED7E}" srcOrd="8" destOrd="0" presId="urn:microsoft.com/office/officeart/2008/layout/HexagonCluster"/>
    <dgm:cxn modelId="{A3C54195-FD52-435D-BBAB-031FD31ED571}" type="presParOf" srcId="{46512774-DECA-4635-A2F9-D671507DED7E}" destId="{31AE8EC1-D1BB-4B39-A666-1A5AD4D2B5E5}" srcOrd="0" destOrd="0" presId="urn:microsoft.com/office/officeart/2008/layout/HexagonCluster"/>
    <dgm:cxn modelId="{3A765CC3-8254-4950-AA85-A52EF58D79AF}" type="presParOf" srcId="{2A91A7B7-589E-4FC7-AE2E-43776F23455C}" destId="{4165F8B5-0563-4F2E-9B14-5C5AAA47716C}" srcOrd="9" destOrd="0" presId="urn:microsoft.com/office/officeart/2008/layout/HexagonCluster"/>
    <dgm:cxn modelId="{DD2E777C-7309-499A-B62C-EE01326249C9}" type="presParOf" srcId="{4165F8B5-0563-4F2E-9B14-5C5AAA47716C}" destId="{13AFC238-9DCA-4669-A170-6CF0FBF82C6C}" srcOrd="0" destOrd="0" presId="urn:microsoft.com/office/officeart/2008/layout/HexagonCluster"/>
    <dgm:cxn modelId="{10BE1D84-AFC8-4816-8936-18948E4AD900}" type="presParOf" srcId="{2A91A7B7-589E-4FC7-AE2E-43776F23455C}" destId="{42EE5B17-A02A-428B-9D6E-7A34F94D1FA8}" srcOrd="10" destOrd="0" presId="urn:microsoft.com/office/officeart/2008/layout/HexagonCluster"/>
    <dgm:cxn modelId="{319DFBC8-1148-4AAE-BA29-38A8A16D0571}" type="presParOf" srcId="{42EE5B17-A02A-428B-9D6E-7A34F94D1FA8}" destId="{083EEDB0-6654-46BB-81AA-C2B26257A975}" srcOrd="0" destOrd="0" presId="urn:microsoft.com/office/officeart/2008/layout/HexagonCluster"/>
    <dgm:cxn modelId="{DAE65846-3050-4F8F-9FB7-971A58554FB3}" type="presParOf" srcId="{2A91A7B7-589E-4FC7-AE2E-43776F23455C}" destId="{AA54F198-DA38-4AFE-8B1B-8D7ABBEA5D7D}" srcOrd="11" destOrd="0" presId="urn:microsoft.com/office/officeart/2008/layout/HexagonCluster"/>
    <dgm:cxn modelId="{2F3ED504-1FCF-43BB-9CBE-7A740ECCA3FE}" type="presParOf" srcId="{AA54F198-DA38-4AFE-8B1B-8D7ABBEA5D7D}" destId="{601E6949-ACC2-4BB3-91A3-CD8FEC29D08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CF9E08-D870-403A-BF87-8D5A412BE535}" type="doc">
      <dgm:prSet loTypeId="urn:microsoft.com/office/officeart/2008/layout/AlternatingPictureBlocks" loCatId="list" qsTypeId="urn:microsoft.com/office/officeart/2005/8/quickstyle/3d3" qsCatId="3D" csTypeId="urn:microsoft.com/office/officeart/2005/8/colors/accent1_2" csCatId="accent1" phldr="1"/>
      <dgm:spPr/>
    </dgm:pt>
    <dgm:pt modelId="{9640079B-073A-4E6B-B647-041DDE9199D2}">
      <dgm:prSet phldrT="[Текст]" custT="1"/>
      <dgm:spPr/>
      <dgm:t>
        <a:bodyPr/>
        <a:lstStyle/>
        <a:p>
          <a:r>
            <a:rPr kumimoji="0" lang="ru-RU" sz="2800" b="0" i="0" u="none" strike="noStrike" cap="none" normalizeH="0" baseline="0" dirty="0" smtClean="0">
              <a:ln/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99983 руб. в год</a:t>
          </a:r>
          <a:endParaRPr lang="ru-RU" sz="2800" dirty="0"/>
        </a:p>
      </dgm:t>
    </dgm:pt>
    <dgm:pt modelId="{AD33DA79-88B0-4EAD-B944-C0EF444BD424}" type="parTrans" cxnId="{05633394-438E-400C-BE42-B2B1217DDA86}">
      <dgm:prSet/>
      <dgm:spPr/>
      <dgm:t>
        <a:bodyPr/>
        <a:lstStyle/>
        <a:p>
          <a:endParaRPr lang="ru-RU"/>
        </a:p>
      </dgm:t>
    </dgm:pt>
    <dgm:pt modelId="{2F7873AA-DE89-4454-86BB-9683EF432675}" type="sibTrans" cxnId="{05633394-438E-400C-BE42-B2B1217DDA86}">
      <dgm:prSet/>
      <dgm:spPr/>
      <dgm:t>
        <a:bodyPr/>
        <a:lstStyle/>
        <a:p>
          <a:endParaRPr lang="ru-RU"/>
        </a:p>
      </dgm:t>
    </dgm:pt>
    <dgm:pt modelId="{E1AF8AF1-F741-4F33-88DA-FCBF6A09B723}">
      <dgm:prSet phldrT="[Текст]" custT="1"/>
      <dgm:spPr/>
      <dgm:t>
        <a:bodyPr/>
        <a:lstStyle/>
        <a:p>
          <a:r>
            <a:rPr kumimoji="0" lang="ru-RU" sz="2800" b="1" i="0" u="none" strike="noStrike" cap="none" normalizeH="0" baseline="0" dirty="0" smtClean="0">
              <a:ln/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61618 руб. в год</a:t>
          </a:r>
          <a:endParaRPr lang="ru-RU" sz="2800" b="1" dirty="0"/>
        </a:p>
      </dgm:t>
    </dgm:pt>
    <dgm:pt modelId="{59DA50BF-4C65-449D-A1E9-64517FA097A8}" type="parTrans" cxnId="{47E214AF-6D2E-48C6-934F-742D03AF2D4E}">
      <dgm:prSet/>
      <dgm:spPr/>
      <dgm:t>
        <a:bodyPr/>
        <a:lstStyle/>
        <a:p>
          <a:endParaRPr lang="ru-RU"/>
        </a:p>
      </dgm:t>
    </dgm:pt>
    <dgm:pt modelId="{8F1FFD03-4250-41E5-8645-16429FD2CD0C}" type="sibTrans" cxnId="{47E214AF-6D2E-48C6-934F-742D03AF2D4E}">
      <dgm:prSet/>
      <dgm:spPr/>
      <dgm:t>
        <a:bodyPr/>
        <a:lstStyle/>
        <a:p>
          <a:endParaRPr lang="ru-RU"/>
        </a:p>
      </dgm:t>
    </dgm:pt>
    <dgm:pt modelId="{4456DBCA-32C7-46B0-AC0D-5FF8AF2E65AE}">
      <dgm:prSet phldrT="[Текст]" custT="1"/>
      <dgm:spPr/>
      <dgm:t>
        <a:bodyPr/>
        <a:lstStyle/>
        <a:p>
          <a:r>
            <a:rPr kumimoji="0" lang="ru-RU" sz="2800" b="1" i="0" u="none" strike="noStrike" cap="none" normalizeH="0" baseline="0" dirty="0" smtClean="0">
              <a:ln/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11896 руб. в год</a:t>
          </a:r>
          <a:endParaRPr lang="ru-RU" sz="2800" b="1" dirty="0"/>
        </a:p>
      </dgm:t>
    </dgm:pt>
    <dgm:pt modelId="{2D0BCF58-4D4B-4EE5-8EB5-F25180FFCAB7}" type="parTrans" cxnId="{5EE38DBD-7A62-403C-8340-4CF32037B6D8}">
      <dgm:prSet/>
      <dgm:spPr/>
      <dgm:t>
        <a:bodyPr/>
        <a:lstStyle/>
        <a:p>
          <a:endParaRPr lang="ru-RU"/>
        </a:p>
      </dgm:t>
    </dgm:pt>
    <dgm:pt modelId="{8A235532-966C-43F7-89E7-5E0F25BA3466}" type="sibTrans" cxnId="{5EE38DBD-7A62-403C-8340-4CF32037B6D8}">
      <dgm:prSet/>
      <dgm:spPr/>
      <dgm:t>
        <a:bodyPr/>
        <a:lstStyle/>
        <a:p>
          <a:endParaRPr lang="ru-RU"/>
        </a:p>
      </dgm:t>
    </dgm:pt>
    <dgm:pt modelId="{94C2BBC0-B3AD-4F12-BB81-FC999201FC9B}" type="pres">
      <dgm:prSet presAssocID="{66CF9E08-D870-403A-BF87-8D5A412BE535}" presName="linearFlow" presStyleCnt="0">
        <dgm:presLayoutVars>
          <dgm:dir/>
          <dgm:resizeHandles val="exact"/>
        </dgm:presLayoutVars>
      </dgm:prSet>
      <dgm:spPr/>
    </dgm:pt>
    <dgm:pt modelId="{416097AB-3D77-4337-B083-1B4C979E7B34}" type="pres">
      <dgm:prSet presAssocID="{9640079B-073A-4E6B-B647-041DDE9199D2}" presName="comp" presStyleCnt="0"/>
      <dgm:spPr/>
    </dgm:pt>
    <dgm:pt modelId="{A33F4A68-0554-420C-8E11-815776C5C479}" type="pres">
      <dgm:prSet presAssocID="{9640079B-073A-4E6B-B647-041DDE9199D2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062D3-8B8E-46EE-8B17-4221469C1276}" type="pres">
      <dgm:prSet presAssocID="{9640079B-073A-4E6B-B647-041DDE9199D2}" presName="rect1" presStyleLbl="lnNode1" presStyleIdx="0" presStyleCnt="3"/>
      <dgm:spPr/>
    </dgm:pt>
    <dgm:pt modelId="{E9CCA62F-2F3D-4BC5-9714-ED403612EEA2}" type="pres">
      <dgm:prSet presAssocID="{2F7873AA-DE89-4454-86BB-9683EF432675}" presName="sibTrans" presStyleCnt="0"/>
      <dgm:spPr/>
    </dgm:pt>
    <dgm:pt modelId="{BFC87830-BD2E-49EF-A810-AA5536BD0A74}" type="pres">
      <dgm:prSet presAssocID="{E1AF8AF1-F741-4F33-88DA-FCBF6A09B723}" presName="comp" presStyleCnt="0"/>
      <dgm:spPr/>
    </dgm:pt>
    <dgm:pt modelId="{5675F60F-1AF2-45F3-AA93-DF4747C3669E}" type="pres">
      <dgm:prSet presAssocID="{E1AF8AF1-F741-4F33-88DA-FCBF6A09B723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F4A98-0A7B-4768-8C41-3EFA02258606}" type="pres">
      <dgm:prSet presAssocID="{E1AF8AF1-F741-4F33-88DA-FCBF6A09B723}" presName="rect1" presStyleLbl="lnNode1" presStyleIdx="1" presStyleCnt="3"/>
      <dgm:spPr/>
    </dgm:pt>
    <dgm:pt modelId="{65B46157-1B03-4571-84AB-725D51E7B4FC}" type="pres">
      <dgm:prSet presAssocID="{8F1FFD03-4250-41E5-8645-16429FD2CD0C}" presName="sibTrans" presStyleCnt="0"/>
      <dgm:spPr/>
    </dgm:pt>
    <dgm:pt modelId="{F36291F3-BFC7-4915-9C32-5355CE2366EB}" type="pres">
      <dgm:prSet presAssocID="{4456DBCA-32C7-46B0-AC0D-5FF8AF2E65AE}" presName="comp" presStyleCnt="0"/>
      <dgm:spPr/>
    </dgm:pt>
    <dgm:pt modelId="{68F9114A-8A79-408C-8B21-A9D2C1F163C0}" type="pres">
      <dgm:prSet presAssocID="{4456DBCA-32C7-46B0-AC0D-5FF8AF2E65AE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3255B-1E7D-4BBF-8FDE-6D1619F85645}" type="pres">
      <dgm:prSet presAssocID="{4456DBCA-32C7-46B0-AC0D-5FF8AF2E65AE}" presName="rect1" presStyleLbl="lnNode1" presStyleIdx="2" presStyleCnt="3"/>
      <dgm:spPr/>
    </dgm:pt>
  </dgm:ptLst>
  <dgm:cxnLst>
    <dgm:cxn modelId="{05633394-438E-400C-BE42-B2B1217DDA86}" srcId="{66CF9E08-D870-403A-BF87-8D5A412BE535}" destId="{9640079B-073A-4E6B-B647-041DDE9199D2}" srcOrd="0" destOrd="0" parTransId="{AD33DA79-88B0-4EAD-B944-C0EF444BD424}" sibTransId="{2F7873AA-DE89-4454-86BB-9683EF432675}"/>
    <dgm:cxn modelId="{04AF9476-FE87-4261-ACE9-E91897D024AB}" type="presOf" srcId="{9640079B-073A-4E6B-B647-041DDE9199D2}" destId="{A33F4A68-0554-420C-8E11-815776C5C479}" srcOrd="0" destOrd="0" presId="urn:microsoft.com/office/officeart/2008/layout/AlternatingPictureBlocks"/>
    <dgm:cxn modelId="{47E214AF-6D2E-48C6-934F-742D03AF2D4E}" srcId="{66CF9E08-D870-403A-BF87-8D5A412BE535}" destId="{E1AF8AF1-F741-4F33-88DA-FCBF6A09B723}" srcOrd="1" destOrd="0" parTransId="{59DA50BF-4C65-449D-A1E9-64517FA097A8}" sibTransId="{8F1FFD03-4250-41E5-8645-16429FD2CD0C}"/>
    <dgm:cxn modelId="{2A18746D-0D2E-47D1-A37D-519327A807C6}" type="presOf" srcId="{66CF9E08-D870-403A-BF87-8D5A412BE535}" destId="{94C2BBC0-B3AD-4F12-BB81-FC999201FC9B}" srcOrd="0" destOrd="0" presId="urn:microsoft.com/office/officeart/2008/layout/AlternatingPictureBlocks"/>
    <dgm:cxn modelId="{FE3E8B16-0546-46D4-A585-CB784D1B5F91}" type="presOf" srcId="{4456DBCA-32C7-46B0-AC0D-5FF8AF2E65AE}" destId="{68F9114A-8A79-408C-8B21-A9D2C1F163C0}" srcOrd="0" destOrd="0" presId="urn:microsoft.com/office/officeart/2008/layout/AlternatingPictureBlocks"/>
    <dgm:cxn modelId="{45EF4FA6-A3A5-4C1C-A452-D1203D87B187}" type="presOf" srcId="{E1AF8AF1-F741-4F33-88DA-FCBF6A09B723}" destId="{5675F60F-1AF2-45F3-AA93-DF4747C3669E}" srcOrd="0" destOrd="0" presId="urn:microsoft.com/office/officeart/2008/layout/AlternatingPictureBlocks"/>
    <dgm:cxn modelId="{5EE38DBD-7A62-403C-8340-4CF32037B6D8}" srcId="{66CF9E08-D870-403A-BF87-8D5A412BE535}" destId="{4456DBCA-32C7-46B0-AC0D-5FF8AF2E65AE}" srcOrd="2" destOrd="0" parTransId="{2D0BCF58-4D4B-4EE5-8EB5-F25180FFCAB7}" sibTransId="{8A235532-966C-43F7-89E7-5E0F25BA3466}"/>
    <dgm:cxn modelId="{83CDAA86-1938-46CE-9153-E17FA2548800}" type="presParOf" srcId="{94C2BBC0-B3AD-4F12-BB81-FC999201FC9B}" destId="{416097AB-3D77-4337-B083-1B4C979E7B34}" srcOrd="0" destOrd="0" presId="urn:microsoft.com/office/officeart/2008/layout/AlternatingPictureBlocks"/>
    <dgm:cxn modelId="{01B7A677-0464-408E-9476-634748D26CDD}" type="presParOf" srcId="{416097AB-3D77-4337-B083-1B4C979E7B34}" destId="{A33F4A68-0554-420C-8E11-815776C5C479}" srcOrd="0" destOrd="0" presId="urn:microsoft.com/office/officeart/2008/layout/AlternatingPictureBlocks"/>
    <dgm:cxn modelId="{4556758D-6727-4FEC-A026-C4439309F14D}" type="presParOf" srcId="{416097AB-3D77-4337-B083-1B4C979E7B34}" destId="{C57062D3-8B8E-46EE-8B17-4221469C1276}" srcOrd="1" destOrd="0" presId="urn:microsoft.com/office/officeart/2008/layout/AlternatingPictureBlocks"/>
    <dgm:cxn modelId="{DE304CE2-5550-43F3-9EAC-09F2D43C0783}" type="presParOf" srcId="{94C2BBC0-B3AD-4F12-BB81-FC999201FC9B}" destId="{E9CCA62F-2F3D-4BC5-9714-ED403612EEA2}" srcOrd="1" destOrd="0" presId="urn:microsoft.com/office/officeart/2008/layout/AlternatingPictureBlocks"/>
    <dgm:cxn modelId="{F50EE7F5-6A78-4217-B993-2ED308DFA9CA}" type="presParOf" srcId="{94C2BBC0-B3AD-4F12-BB81-FC999201FC9B}" destId="{BFC87830-BD2E-49EF-A810-AA5536BD0A74}" srcOrd="2" destOrd="0" presId="urn:microsoft.com/office/officeart/2008/layout/AlternatingPictureBlocks"/>
    <dgm:cxn modelId="{9C9720B2-3AD0-458B-8937-6D7E5F4D66E0}" type="presParOf" srcId="{BFC87830-BD2E-49EF-A810-AA5536BD0A74}" destId="{5675F60F-1AF2-45F3-AA93-DF4747C3669E}" srcOrd="0" destOrd="0" presId="urn:microsoft.com/office/officeart/2008/layout/AlternatingPictureBlocks"/>
    <dgm:cxn modelId="{1FF10596-FD43-4CB9-93BB-0908DEECBA3B}" type="presParOf" srcId="{BFC87830-BD2E-49EF-A810-AA5536BD0A74}" destId="{089F4A98-0A7B-4768-8C41-3EFA02258606}" srcOrd="1" destOrd="0" presId="urn:microsoft.com/office/officeart/2008/layout/AlternatingPictureBlocks"/>
    <dgm:cxn modelId="{A921A177-1E21-4DA9-9238-86F3BFFE3560}" type="presParOf" srcId="{94C2BBC0-B3AD-4F12-BB81-FC999201FC9B}" destId="{65B46157-1B03-4571-84AB-725D51E7B4FC}" srcOrd="3" destOrd="0" presId="urn:microsoft.com/office/officeart/2008/layout/AlternatingPictureBlocks"/>
    <dgm:cxn modelId="{3F434F74-CFA3-45B2-9B61-C05E64833AEF}" type="presParOf" srcId="{94C2BBC0-B3AD-4F12-BB81-FC999201FC9B}" destId="{F36291F3-BFC7-4915-9C32-5355CE2366EB}" srcOrd="4" destOrd="0" presId="urn:microsoft.com/office/officeart/2008/layout/AlternatingPictureBlocks"/>
    <dgm:cxn modelId="{FFE16139-E4B4-42E7-ADC1-32BC6359BB34}" type="presParOf" srcId="{F36291F3-BFC7-4915-9C32-5355CE2366EB}" destId="{68F9114A-8A79-408C-8B21-A9D2C1F163C0}" srcOrd="0" destOrd="0" presId="urn:microsoft.com/office/officeart/2008/layout/AlternatingPictureBlocks"/>
    <dgm:cxn modelId="{F1F4A9E3-2764-4946-BAD4-E8629472423C}" type="presParOf" srcId="{F36291F3-BFC7-4915-9C32-5355CE2366EB}" destId="{BB83255B-1E7D-4BBF-8FDE-6D1619F8564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2C0990-5EFF-4250-85BF-5CBCD82FF13E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229ADD-ACFF-467D-A2EB-3465AED78581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Профильный класс открыт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в МАОУ «Гимназии № 1»  (10 класс)</a:t>
          </a:r>
          <a:r>
            <a:rPr lang="ru-RU" i="1" dirty="0" smtClean="0"/>
            <a:t> </a:t>
          </a:r>
          <a:r>
            <a:rPr lang="ru-RU" dirty="0" smtClean="0"/>
            <a:t> </a:t>
          </a:r>
        </a:p>
        <a:p>
          <a:pPr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5FEB44D0-F72B-4985-AF0D-0C65F3AB6E50}" type="parTrans" cxnId="{B1AE5BD9-E5A6-41E3-BC4C-99614EF2E104}">
      <dgm:prSet/>
      <dgm:spPr/>
      <dgm:t>
        <a:bodyPr/>
        <a:lstStyle/>
        <a:p>
          <a:endParaRPr lang="ru-RU"/>
        </a:p>
      </dgm:t>
    </dgm:pt>
    <dgm:pt modelId="{1B08484E-6DB5-4B1E-88A4-FBABD07C508A}" type="sibTrans" cxnId="{B1AE5BD9-E5A6-41E3-BC4C-99614EF2E104}">
      <dgm:prSet/>
      <dgm:spPr/>
      <dgm:t>
        <a:bodyPr/>
        <a:lstStyle/>
        <a:p>
          <a:endParaRPr lang="ru-RU"/>
        </a:p>
      </dgm:t>
    </dgm:pt>
    <dgm:pt modelId="{01004CE3-B176-4DA0-8359-5826FD4E198C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социально-экономический (12 чел.) 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A22DE58A-9369-4559-9693-8A891B8F6CA8}" type="parTrans" cxnId="{BF3E38A8-E9BE-46DA-BEE5-5585449E397C}">
      <dgm:prSet/>
      <dgm:spPr/>
      <dgm:t>
        <a:bodyPr/>
        <a:lstStyle/>
        <a:p>
          <a:endParaRPr lang="ru-RU"/>
        </a:p>
      </dgm:t>
    </dgm:pt>
    <dgm:pt modelId="{CF8A1A34-0602-429F-BC4E-610098D439F0}" type="sibTrans" cxnId="{BF3E38A8-E9BE-46DA-BEE5-5585449E397C}">
      <dgm:prSet/>
      <dgm:spPr/>
      <dgm:t>
        <a:bodyPr/>
        <a:lstStyle/>
        <a:p>
          <a:endParaRPr lang="ru-RU"/>
        </a:p>
      </dgm:t>
    </dgm:pt>
    <dgm:pt modelId="{867D9CA7-485A-4B55-A2D2-9127CC4778A7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естественно-математический (9 чел.) 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E83C7122-321D-49EB-9C6F-D5F73CDFC726}" type="parTrans" cxnId="{D9A4883A-E6B8-416C-B205-E2771E44DCFF}">
      <dgm:prSet/>
      <dgm:spPr/>
      <dgm:t>
        <a:bodyPr/>
        <a:lstStyle/>
        <a:p>
          <a:endParaRPr lang="ru-RU"/>
        </a:p>
      </dgm:t>
    </dgm:pt>
    <dgm:pt modelId="{B5A1E86D-A684-4710-9321-A5738A2146FA}" type="sibTrans" cxnId="{D9A4883A-E6B8-416C-B205-E2771E44DCFF}">
      <dgm:prSet/>
      <dgm:spPr/>
      <dgm:t>
        <a:bodyPr/>
        <a:lstStyle/>
        <a:p>
          <a:endParaRPr lang="ru-RU"/>
        </a:p>
      </dgm:t>
    </dgm:pt>
    <dgm:pt modelId="{22E81A63-C6C2-4FF0-8DD3-40FB9F8385EC}" type="pres">
      <dgm:prSet presAssocID="{0E2C0990-5EFF-4250-85BF-5CBCD82FF13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D1B26CA-1376-4973-823A-F6C8E4AF22C1}" type="pres">
      <dgm:prSet presAssocID="{EB229ADD-ACFF-467D-A2EB-3465AED78581}" presName="vertOne" presStyleCnt="0"/>
      <dgm:spPr/>
    </dgm:pt>
    <dgm:pt modelId="{69DD968D-6098-48C4-83F3-50CB40262EC0}" type="pres">
      <dgm:prSet presAssocID="{EB229ADD-ACFF-467D-A2EB-3465AED7858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D44748-2281-4AB8-AC2D-532B7C2B2350}" type="pres">
      <dgm:prSet presAssocID="{EB229ADD-ACFF-467D-A2EB-3465AED78581}" presName="parTransOne" presStyleCnt="0"/>
      <dgm:spPr/>
    </dgm:pt>
    <dgm:pt modelId="{95953082-4027-4E3B-A285-854591CD6F1E}" type="pres">
      <dgm:prSet presAssocID="{EB229ADD-ACFF-467D-A2EB-3465AED78581}" presName="horzOne" presStyleCnt="0"/>
      <dgm:spPr/>
    </dgm:pt>
    <dgm:pt modelId="{544EF49F-D11B-481E-9831-271E2C2CD49F}" type="pres">
      <dgm:prSet presAssocID="{01004CE3-B176-4DA0-8359-5826FD4E198C}" presName="vertTwo" presStyleCnt="0"/>
      <dgm:spPr/>
    </dgm:pt>
    <dgm:pt modelId="{1144112F-8257-4BCA-A1C0-AC7145E71C61}" type="pres">
      <dgm:prSet presAssocID="{01004CE3-B176-4DA0-8359-5826FD4E198C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B8E7DD-B10E-4CAA-8807-C397412F7BD1}" type="pres">
      <dgm:prSet presAssocID="{01004CE3-B176-4DA0-8359-5826FD4E198C}" presName="horzTwo" presStyleCnt="0"/>
      <dgm:spPr/>
    </dgm:pt>
    <dgm:pt modelId="{0CFFFD10-FE1E-4D68-9BEF-F887162F2463}" type="pres">
      <dgm:prSet presAssocID="{CF8A1A34-0602-429F-BC4E-610098D439F0}" presName="sibSpaceTwo" presStyleCnt="0"/>
      <dgm:spPr/>
    </dgm:pt>
    <dgm:pt modelId="{D32D42CA-F782-4C4D-9CE2-BC689A8C0335}" type="pres">
      <dgm:prSet presAssocID="{867D9CA7-485A-4B55-A2D2-9127CC4778A7}" presName="vertTwo" presStyleCnt="0"/>
      <dgm:spPr/>
    </dgm:pt>
    <dgm:pt modelId="{DE9D1D53-DDA4-49E6-AECE-33F984767881}" type="pres">
      <dgm:prSet presAssocID="{867D9CA7-485A-4B55-A2D2-9127CC4778A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D6E261-5AC3-4B35-A658-658D657D59FE}" type="pres">
      <dgm:prSet presAssocID="{867D9CA7-485A-4B55-A2D2-9127CC4778A7}" presName="horzTwo" presStyleCnt="0"/>
      <dgm:spPr/>
    </dgm:pt>
  </dgm:ptLst>
  <dgm:cxnLst>
    <dgm:cxn modelId="{B1AE5BD9-E5A6-41E3-BC4C-99614EF2E104}" srcId="{0E2C0990-5EFF-4250-85BF-5CBCD82FF13E}" destId="{EB229ADD-ACFF-467D-A2EB-3465AED78581}" srcOrd="0" destOrd="0" parTransId="{5FEB44D0-F72B-4985-AF0D-0C65F3AB6E50}" sibTransId="{1B08484E-6DB5-4B1E-88A4-FBABD07C508A}"/>
    <dgm:cxn modelId="{E0A742F4-FF23-4EE3-ADA5-D09C8B914D9F}" type="presOf" srcId="{01004CE3-B176-4DA0-8359-5826FD4E198C}" destId="{1144112F-8257-4BCA-A1C0-AC7145E71C61}" srcOrd="0" destOrd="0" presId="urn:microsoft.com/office/officeart/2005/8/layout/hierarchy4"/>
    <dgm:cxn modelId="{BF3E38A8-E9BE-46DA-BEE5-5585449E397C}" srcId="{EB229ADD-ACFF-467D-A2EB-3465AED78581}" destId="{01004CE3-B176-4DA0-8359-5826FD4E198C}" srcOrd="0" destOrd="0" parTransId="{A22DE58A-9369-4559-9693-8A891B8F6CA8}" sibTransId="{CF8A1A34-0602-429F-BC4E-610098D439F0}"/>
    <dgm:cxn modelId="{F9BF7EAA-5D4A-4E72-893C-96635EBE4616}" type="presOf" srcId="{0E2C0990-5EFF-4250-85BF-5CBCD82FF13E}" destId="{22E81A63-C6C2-4FF0-8DD3-40FB9F8385EC}" srcOrd="0" destOrd="0" presId="urn:microsoft.com/office/officeart/2005/8/layout/hierarchy4"/>
    <dgm:cxn modelId="{3012669D-2B4F-4284-871D-1F45461EF40F}" type="presOf" srcId="{EB229ADD-ACFF-467D-A2EB-3465AED78581}" destId="{69DD968D-6098-48C4-83F3-50CB40262EC0}" srcOrd="0" destOrd="0" presId="urn:microsoft.com/office/officeart/2005/8/layout/hierarchy4"/>
    <dgm:cxn modelId="{D9A4883A-E6B8-416C-B205-E2771E44DCFF}" srcId="{EB229ADD-ACFF-467D-A2EB-3465AED78581}" destId="{867D9CA7-485A-4B55-A2D2-9127CC4778A7}" srcOrd="1" destOrd="0" parTransId="{E83C7122-321D-49EB-9C6F-D5F73CDFC726}" sibTransId="{B5A1E86D-A684-4710-9321-A5738A2146FA}"/>
    <dgm:cxn modelId="{E26DE66D-0CB9-4620-8C7A-E4D8CD7C681D}" type="presOf" srcId="{867D9CA7-485A-4B55-A2D2-9127CC4778A7}" destId="{DE9D1D53-DDA4-49E6-AECE-33F984767881}" srcOrd="0" destOrd="0" presId="urn:microsoft.com/office/officeart/2005/8/layout/hierarchy4"/>
    <dgm:cxn modelId="{CB5CD0D2-9029-4DD6-A463-88D24549C77C}" type="presParOf" srcId="{22E81A63-C6C2-4FF0-8DD3-40FB9F8385EC}" destId="{1D1B26CA-1376-4973-823A-F6C8E4AF22C1}" srcOrd="0" destOrd="0" presId="urn:microsoft.com/office/officeart/2005/8/layout/hierarchy4"/>
    <dgm:cxn modelId="{20B9EC54-66B8-4B14-963A-295CA6DFF905}" type="presParOf" srcId="{1D1B26CA-1376-4973-823A-F6C8E4AF22C1}" destId="{69DD968D-6098-48C4-83F3-50CB40262EC0}" srcOrd="0" destOrd="0" presId="urn:microsoft.com/office/officeart/2005/8/layout/hierarchy4"/>
    <dgm:cxn modelId="{21500FA7-CB44-4679-99D8-6893FD018C7B}" type="presParOf" srcId="{1D1B26CA-1376-4973-823A-F6C8E4AF22C1}" destId="{EAD44748-2281-4AB8-AC2D-532B7C2B2350}" srcOrd="1" destOrd="0" presId="urn:microsoft.com/office/officeart/2005/8/layout/hierarchy4"/>
    <dgm:cxn modelId="{09C6AB06-BF30-4100-A468-AA5E90305141}" type="presParOf" srcId="{1D1B26CA-1376-4973-823A-F6C8E4AF22C1}" destId="{95953082-4027-4E3B-A285-854591CD6F1E}" srcOrd="2" destOrd="0" presId="urn:microsoft.com/office/officeart/2005/8/layout/hierarchy4"/>
    <dgm:cxn modelId="{D22162D1-4D0F-4617-8656-B3A8A43C7EA2}" type="presParOf" srcId="{95953082-4027-4E3B-A285-854591CD6F1E}" destId="{544EF49F-D11B-481E-9831-271E2C2CD49F}" srcOrd="0" destOrd="0" presId="urn:microsoft.com/office/officeart/2005/8/layout/hierarchy4"/>
    <dgm:cxn modelId="{B73DBF05-60D5-4CCE-860D-3930676E9D33}" type="presParOf" srcId="{544EF49F-D11B-481E-9831-271E2C2CD49F}" destId="{1144112F-8257-4BCA-A1C0-AC7145E71C61}" srcOrd="0" destOrd="0" presId="urn:microsoft.com/office/officeart/2005/8/layout/hierarchy4"/>
    <dgm:cxn modelId="{296E4EE2-98F2-40A4-94B5-04A57E6C6236}" type="presParOf" srcId="{544EF49F-D11B-481E-9831-271E2C2CD49F}" destId="{19B8E7DD-B10E-4CAA-8807-C397412F7BD1}" srcOrd="1" destOrd="0" presId="urn:microsoft.com/office/officeart/2005/8/layout/hierarchy4"/>
    <dgm:cxn modelId="{3398E4EF-12F3-4A83-BFC9-1B0182B9372C}" type="presParOf" srcId="{95953082-4027-4E3B-A285-854591CD6F1E}" destId="{0CFFFD10-FE1E-4D68-9BEF-F887162F2463}" srcOrd="1" destOrd="0" presId="urn:microsoft.com/office/officeart/2005/8/layout/hierarchy4"/>
    <dgm:cxn modelId="{6E7D451E-792A-4C23-8418-12A79C4CA5C8}" type="presParOf" srcId="{95953082-4027-4E3B-A285-854591CD6F1E}" destId="{D32D42CA-F782-4C4D-9CE2-BC689A8C0335}" srcOrd="2" destOrd="0" presId="urn:microsoft.com/office/officeart/2005/8/layout/hierarchy4"/>
    <dgm:cxn modelId="{21183AB3-5137-4BD5-B4BD-95EBA75AE76C}" type="presParOf" srcId="{D32D42CA-F782-4C4D-9CE2-BC689A8C0335}" destId="{DE9D1D53-DDA4-49E6-AECE-33F984767881}" srcOrd="0" destOrd="0" presId="urn:microsoft.com/office/officeart/2005/8/layout/hierarchy4"/>
    <dgm:cxn modelId="{67B6C65B-64EA-4542-B70D-8821E767BE39}" type="presParOf" srcId="{D32D42CA-F782-4C4D-9CE2-BC689A8C0335}" destId="{B0D6E261-5AC3-4B35-A658-658D657D59F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0DD6CB-24B1-4ED0-8D66-229C2C3ACE7F}" type="doc">
      <dgm:prSet loTypeId="urn:microsoft.com/office/officeart/2005/8/layout/h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910C2E5-40CE-403C-A605-9B8AF91E75B4}">
      <dgm:prSet phldrT="[Текст]"/>
      <dgm:spPr/>
      <dgm:t>
        <a:bodyPr/>
        <a:lstStyle/>
        <a:p>
          <a:r>
            <a:rPr lang="ru-RU" dirty="0" smtClean="0"/>
            <a:t>МБОУ </a:t>
          </a:r>
          <a:r>
            <a:rPr lang="ru-RU" dirty="0" err="1" smtClean="0"/>
            <a:t>д</a:t>
          </a:r>
          <a:r>
            <a:rPr lang="ru-RU" dirty="0" smtClean="0"/>
            <a:t>/с №1</a:t>
          </a:r>
          <a:endParaRPr lang="ru-RU" dirty="0"/>
        </a:p>
      </dgm:t>
    </dgm:pt>
    <dgm:pt modelId="{DFE56CC6-1A74-4EC5-B550-DC4F557ABB46}" type="parTrans" cxnId="{E5B41031-15F0-4942-A0E5-89D437721EC3}">
      <dgm:prSet/>
      <dgm:spPr/>
      <dgm:t>
        <a:bodyPr/>
        <a:lstStyle/>
        <a:p>
          <a:endParaRPr lang="ru-RU"/>
        </a:p>
      </dgm:t>
    </dgm:pt>
    <dgm:pt modelId="{91384AB9-9CE9-4D40-BED5-D275D8C3521D}" type="sibTrans" cxnId="{E5B41031-15F0-4942-A0E5-89D437721EC3}">
      <dgm:prSet/>
      <dgm:spPr/>
      <dgm:t>
        <a:bodyPr/>
        <a:lstStyle/>
        <a:p>
          <a:endParaRPr lang="ru-RU"/>
        </a:p>
      </dgm:t>
    </dgm:pt>
    <dgm:pt modelId="{EDFE1AE9-948B-4377-8843-2E98D46BA2E4}">
      <dgm:prSet phldrT="[Текст]"/>
      <dgm:spPr/>
      <dgm:t>
        <a:bodyPr/>
        <a:lstStyle/>
        <a:p>
          <a:r>
            <a:rPr lang="ru-RU" smtClean="0"/>
            <a:t>МАОУ СШ №3</a:t>
          </a:r>
          <a:endParaRPr lang="ru-RU" dirty="0"/>
        </a:p>
      </dgm:t>
    </dgm:pt>
    <dgm:pt modelId="{D8401C71-2F8F-4746-A95E-F94BECDF5F05}" type="parTrans" cxnId="{88055F20-E1F3-4204-A5C8-63D7D940F248}">
      <dgm:prSet/>
      <dgm:spPr/>
      <dgm:t>
        <a:bodyPr/>
        <a:lstStyle/>
        <a:p>
          <a:endParaRPr lang="ru-RU"/>
        </a:p>
      </dgm:t>
    </dgm:pt>
    <dgm:pt modelId="{0ECAF38A-053A-45BB-8552-E789EDA8B65F}" type="sibTrans" cxnId="{88055F20-E1F3-4204-A5C8-63D7D940F248}">
      <dgm:prSet/>
      <dgm:spPr/>
      <dgm:t>
        <a:bodyPr/>
        <a:lstStyle/>
        <a:p>
          <a:endParaRPr lang="ru-RU"/>
        </a:p>
      </dgm:t>
    </dgm:pt>
    <dgm:pt modelId="{FB3E3CAC-FB95-435A-9A0B-72B0DE367870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3078E13-3E0E-4912-B642-827E03A8B024}" type="parTrans" cxnId="{5D6C5DA0-EB0C-4560-A038-9598BB97BC56}">
      <dgm:prSet/>
      <dgm:spPr/>
      <dgm:t>
        <a:bodyPr/>
        <a:lstStyle/>
        <a:p>
          <a:endParaRPr lang="ru-RU"/>
        </a:p>
      </dgm:t>
    </dgm:pt>
    <dgm:pt modelId="{9B68FD47-F250-400E-877F-D5B1A8C75EDB}" type="sibTrans" cxnId="{5D6C5DA0-EB0C-4560-A038-9598BB97BC56}">
      <dgm:prSet/>
      <dgm:spPr/>
      <dgm:t>
        <a:bodyPr/>
        <a:lstStyle/>
        <a:p>
          <a:endParaRPr lang="ru-RU"/>
        </a:p>
      </dgm:t>
    </dgm:pt>
    <dgm:pt modelId="{BFB2965D-72AF-48A1-A7B0-E6EF8649D56F}">
      <dgm:prSet phldrT="[Текст]"/>
      <dgm:spPr/>
      <dgm:t>
        <a:bodyPr/>
        <a:lstStyle/>
        <a:p>
          <a:r>
            <a:rPr lang="ru-RU" smtClean="0"/>
            <a:t>МБОУ НШ №12</a:t>
          </a:r>
          <a:endParaRPr lang="ru-RU" dirty="0"/>
        </a:p>
      </dgm:t>
    </dgm:pt>
    <dgm:pt modelId="{73627BA0-E12E-4C12-861C-38F87F3C5D66}" type="sibTrans" cxnId="{1C974FB8-4E2F-448E-BDE0-A1E35540F581}">
      <dgm:prSet/>
      <dgm:spPr/>
      <dgm:t>
        <a:bodyPr/>
        <a:lstStyle/>
        <a:p>
          <a:endParaRPr lang="ru-RU"/>
        </a:p>
      </dgm:t>
    </dgm:pt>
    <dgm:pt modelId="{5FDBF2FB-11B5-4B2A-94FF-24EC673BC300}" type="parTrans" cxnId="{1C974FB8-4E2F-448E-BDE0-A1E35540F581}">
      <dgm:prSet/>
      <dgm:spPr/>
      <dgm:t>
        <a:bodyPr/>
        <a:lstStyle/>
        <a:p>
          <a:endParaRPr lang="ru-RU"/>
        </a:p>
      </dgm:t>
    </dgm:pt>
    <dgm:pt modelId="{AC432B05-EEA8-4E8A-B973-6734C5502C60}" type="pres">
      <dgm:prSet presAssocID="{760DD6CB-24B1-4ED0-8D66-229C2C3ACE7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735D91-4A95-4558-A84D-96F722CB0449}" type="pres">
      <dgm:prSet presAssocID="{760DD6CB-24B1-4ED0-8D66-229C2C3ACE7F}" presName="tSp" presStyleCnt="0"/>
      <dgm:spPr/>
    </dgm:pt>
    <dgm:pt modelId="{32C558E2-BBC3-47B1-9F8E-19847D65C561}" type="pres">
      <dgm:prSet presAssocID="{760DD6CB-24B1-4ED0-8D66-229C2C3ACE7F}" presName="bSp" presStyleCnt="0"/>
      <dgm:spPr/>
    </dgm:pt>
    <dgm:pt modelId="{E7D5E424-ECC1-4CF9-945E-5A32E9541E05}" type="pres">
      <dgm:prSet presAssocID="{760DD6CB-24B1-4ED0-8D66-229C2C3ACE7F}" presName="process" presStyleCnt="0"/>
      <dgm:spPr/>
    </dgm:pt>
    <dgm:pt modelId="{BBCF2959-74FD-417E-AB75-28398C6A1BFF}" type="pres">
      <dgm:prSet presAssocID="{1910C2E5-40CE-403C-A605-9B8AF91E75B4}" presName="composite1" presStyleCnt="0"/>
      <dgm:spPr/>
    </dgm:pt>
    <dgm:pt modelId="{913D5359-93D7-474C-89B9-A54D2F64419A}" type="pres">
      <dgm:prSet presAssocID="{1910C2E5-40CE-403C-A605-9B8AF91E75B4}" presName="dummyNode1" presStyleLbl="node1" presStyleIdx="0" presStyleCnt="3"/>
      <dgm:spPr/>
    </dgm:pt>
    <dgm:pt modelId="{B21943CF-922B-422F-8A9B-C03BFE9D7164}" type="pres">
      <dgm:prSet presAssocID="{1910C2E5-40CE-403C-A605-9B8AF91E75B4}" presName="childNode1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07E9597-933A-4CB9-B2A0-220E3839CDFC}" type="pres">
      <dgm:prSet presAssocID="{1910C2E5-40CE-403C-A605-9B8AF91E75B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85C33-7E75-4CF5-8814-9E0072CC6DF6}" type="pres">
      <dgm:prSet presAssocID="{1910C2E5-40CE-403C-A605-9B8AF91E75B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62DC0-A5C8-4CE2-9024-58F3F2CFD554}" type="pres">
      <dgm:prSet presAssocID="{1910C2E5-40CE-403C-A605-9B8AF91E75B4}" presName="connSite1" presStyleCnt="0"/>
      <dgm:spPr/>
    </dgm:pt>
    <dgm:pt modelId="{F5C24521-3A75-4720-9A48-BAC82383F4A8}" type="pres">
      <dgm:prSet presAssocID="{91384AB9-9CE9-4D40-BED5-D275D8C3521D}" presName="Name9" presStyleLbl="sibTrans2D1" presStyleIdx="0" presStyleCnt="2"/>
      <dgm:spPr/>
      <dgm:t>
        <a:bodyPr/>
        <a:lstStyle/>
        <a:p>
          <a:endParaRPr lang="ru-RU"/>
        </a:p>
      </dgm:t>
    </dgm:pt>
    <dgm:pt modelId="{344B9064-BD42-49C5-8655-E7BAA645A36D}" type="pres">
      <dgm:prSet presAssocID="{BFB2965D-72AF-48A1-A7B0-E6EF8649D56F}" presName="composite2" presStyleCnt="0"/>
      <dgm:spPr/>
    </dgm:pt>
    <dgm:pt modelId="{D8B7368B-8E2A-4A75-AF4B-64210F53C13E}" type="pres">
      <dgm:prSet presAssocID="{BFB2965D-72AF-48A1-A7B0-E6EF8649D56F}" presName="dummyNode2" presStyleLbl="node1" presStyleIdx="0" presStyleCnt="3"/>
      <dgm:spPr/>
    </dgm:pt>
    <dgm:pt modelId="{E302315F-5CB2-411D-8399-9913EAF6FC01}" type="pres">
      <dgm:prSet presAssocID="{BFB2965D-72AF-48A1-A7B0-E6EF8649D56F}" presName="childNode2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2CEE8D0-371C-42F3-8112-D67CB16F1D5C}" type="pres">
      <dgm:prSet presAssocID="{BFB2965D-72AF-48A1-A7B0-E6EF8649D56F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00882-92FF-4132-94D3-E64509D96AAC}" type="pres">
      <dgm:prSet presAssocID="{BFB2965D-72AF-48A1-A7B0-E6EF8649D56F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B93A6-9385-43AD-A672-FC59E1A49661}" type="pres">
      <dgm:prSet presAssocID="{BFB2965D-72AF-48A1-A7B0-E6EF8649D56F}" presName="connSite2" presStyleCnt="0"/>
      <dgm:spPr/>
    </dgm:pt>
    <dgm:pt modelId="{97B7650C-8C5B-4173-97AE-3D4B7660014A}" type="pres">
      <dgm:prSet presAssocID="{73627BA0-E12E-4C12-861C-38F87F3C5D66}" presName="Name18" presStyleLbl="sibTrans2D1" presStyleIdx="1" presStyleCnt="2"/>
      <dgm:spPr/>
      <dgm:t>
        <a:bodyPr/>
        <a:lstStyle/>
        <a:p>
          <a:endParaRPr lang="ru-RU"/>
        </a:p>
      </dgm:t>
    </dgm:pt>
    <dgm:pt modelId="{A8DBEC11-C195-4C8F-A398-AA5C7E036E83}" type="pres">
      <dgm:prSet presAssocID="{EDFE1AE9-948B-4377-8843-2E98D46BA2E4}" presName="composite1" presStyleCnt="0"/>
      <dgm:spPr/>
    </dgm:pt>
    <dgm:pt modelId="{AA6AC20E-BD93-4D63-9071-453AB663FC4A}" type="pres">
      <dgm:prSet presAssocID="{EDFE1AE9-948B-4377-8843-2E98D46BA2E4}" presName="dummyNode1" presStyleLbl="node1" presStyleIdx="1" presStyleCnt="3"/>
      <dgm:spPr/>
    </dgm:pt>
    <dgm:pt modelId="{9D4A759A-2728-4F14-A2A9-6CC664030C87}" type="pres">
      <dgm:prSet presAssocID="{EDFE1AE9-948B-4377-8843-2E98D46BA2E4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00CA5-DAC1-4B0F-AFEC-A73E15A2910F}" type="pres">
      <dgm:prSet presAssocID="{EDFE1AE9-948B-4377-8843-2E98D46BA2E4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51A53-DE06-4CFF-98C9-F99F27ECB35D}" type="pres">
      <dgm:prSet presAssocID="{EDFE1AE9-948B-4377-8843-2E98D46BA2E4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7AFE4-CB10-4065-BC8F-C148D1D71C8C}" type="pres">
      <dgm:prSet presAssocID="{EDFE1AE9-948B-4377-8843-2E98D46BA2E4}" presName="connSite1" presStyleCnt="0"/>
      <dgm:spPr/>
    </dgm:pt>
  </dgm:ptLst>
  <dgm:cxnLst>
    <dgm:cxn modelId="{C96554F5-E71A-4495-96BE-4A9A3005E192}" type="presOf" srcId="{EDFE1AE9-948B-4377-8843-2E98D46BA2E4}" destId="{D9E51A53-DE06-4CFF-98C9-F99F27ECB35D}" srcOrd="0" destOrd="0" presId="urn:microsoft.com/office/officeart/2005/8/layout/hProcess4"/>
    <dgm:cxn modelId="{5D6C5DA0-EB0C-4560-A038-9598BB97BC56}" srcId="{EDFE1AE9-948B-4377-8843-2E98D46BA2E4}" destId="{FB3E3CAC-FB95-435A-9A0B-72B0DE367870}" srcOrd="0" destOrd="0" parTransId="{93078E13-3E0E-4912-B642-827E03A8B024}" sibTransId="{9B68FD47-F250-400E-877F-D5B1A8C75EDB}"/>
    <dgm:cxn modelId="{CAD64D8B-7CA3-4C28-A9A2-6BDAC30E1F0F}" type="presOf" srcId="{73627BA0-E12E-4C12-861C-38F87F3C5D66}" destId="{97B7650C-8C5B-4173-97AE-3D4B7660014A}" srcOrd="0" destOrd="0" presId="urn:microsoft.com/office/officeart/2005/8/layout/hProcess4"/>
    <dgm:cxn modelId="{02D695A1-20B0-4F85-91FA-A667C79FA3F7}" type="presOf" srcId="{91384AB9-9CE9-4D40-BED5-D275D8C3521D}" destId="{F5C24521-3A75-4720-9A48-BAC82383F4A8}" srcOrd="0" destOrd="0" presId="urn:microsoft.com/office/officeart/2005/8/layout/hProcess4"/>
    <dgm:cxn modelId="{CF34F700-4D2B-4AD0-B23D-E88EAEAB33C8}" type="presOf" srcId="{1910C2E5-40CE-403C-A605-9B8AF91E75B4}" destId="{A2385C33-7E75-4CF5-8814-9E0072CC6DF6}" srcOrd="0" destOrd="0" presId="urn:microsoft.com/office/officeart/2005/8/layout/hProcess4"/>
    <dgm:cxn modelId="{4B7A87EB-4660-4477-B3FD-9A5AB942B0BA}" type="presOf" srcId="{FB3E3CAC-FB95-435A-9A0B-72B0DE367870}" destId="{64100CA5-DAC1-4B0F-AFEC-A73E15A2910F}" srcOrd="1" destOrd="0" presId="urn:microsoft.com/office/officeart/2005/8/layout/hProcess4"/>
    <dgm:cxn modelId="{23F3BB09-EF83-45CB-9073-9E2184AAE528}" type="presOf" srcId="{BFB2965D-72AF-48A1-A7B0-E6EF8649D56F}" destId="{37F00882-92FF-4132-94D3-E64509D96AAC}" srcOrd="0" destOrd="0" presId="urn:microsoft.com/office/officeart/2005/8/layout/hProcess4"/>
    <dgm:cxn modelId="{E5B41031-15F0-4942-A0E5-89D437721EC3}" srcId="{760DD6CB-24B1-4ED0-8D66-229C2C3ACE7F}" destId="{1910C2E5-40CE-403C-A605-9B8AF91E75B4}" srcOrd="0" destOrd="0" parTransId="{DFE56CC6-1A74-4EC5-B550-DC4F557ABB46}" sibTransId="{91384AB9-9CE9-4D40-BED5-D275D8C3521D}"/>
    <dgm:cxn modelId="{88055F20-E1F3-4204-A5C8-63D7D940F248}" srcId="{760DD6CB-24B1-4ED0-8D66-229C2C3ACE7F}" destId="{EDFE1AE9-948B-4377-8843-2E98D46BA2E4}" srcOrd="2" destOrd="0" parTransId="{D8401C71-2F8F-4746-A95E-F94BECDF5F05}" sibTransId="{0ECAF38A-053A-45BB-8552-E789EDA8B65F}"/>
    <dgm:cxn modelId="{1C184ABA-7071-4C2A-B4A2-AC4CED2A3996}" type="presOf" srcId="{FB3E3CAC-FB95-435A-9A0B-72B0DE367870}" destId="{9D4A759A-2728-4F14-A2A9-6CC664030C87}" srcOrd="0" destOrd="0" presId="urn:microsoft.com/office/officeart/2005/8/layout/hProcess4"/>
    <dgm:cxn modelId="{9FBE0C44-69DC-49F7-99F1-04ABC356E033}" type="presOf" srcId="{760DD6CB-24B1-4ED0-8D66-229C2C3ACE7F}" destId="{AC432B05-EEA8-4E8A-B973-6734C5502C60}" srcOrd="0" destOrd="0" presId="urn:microsoft.com/office/officeart/2005/8/layout/hProcess4"/>
    <dgm:cxn modelId="{1C974FB8-4E2F-448E-BDE0-A1E35540F581}" srcId="{760DD6CB-24B1-4ED0-8D66-229C2C3ACE7F}" destId="{BFB2965D-72AF-48A1-A7B0-E6EF8649D56F}" srcOrd="1" destOrd="0" parTransId="{5FDBF2FB-11B5-4B2A-94FF-24EC673BC300}" sibTransId="{73627BA0-E12E-4C12-861C-38F87F3C5D66}"/>
    <dgm:cxn modelId="{B4E19712-D496-4462-8BFB-8B3B0D06FE73}" type="presParOf" srcId="{AC432B05-EEA8-4E8A-B973-6734C5502C60}" destId="{B5735D91-4A95-4558-A84D-96F722CB0449}" srcOrd="0" destOrd="0" presId="urn:microsoft.com/office/officeart/2005/8/layout/hProcess4"/>
    <dgm:cxn modelId="{3AF23F33-A7FF-42EA-8B95-6DBAC3ACA352}" type="presParOf" srcId="{AC432B05-EEA8-4E8A-B973-6734C5502C60}" destId="{32C558E2-BBC3-47B1-9F8E-19847D65C561}" srcOrd="1" destOrd="0" presId="urn:microsoft.com/office/officeart/2005/8/layout/hProcess4"/>
    <dgm:cxn modelId="{B8105BE0-A924-442B-AF0A-1BBAE7EAC8B0}" type="presParOf" srcId="{AC432B05-EEA8-4E8A-B973-6734C5502C60}" destId="{E7D5E424-ECC1-4CF9-945E-5A32E9541E05}" srcOrd="2" destOrd="0" presId="urn:microsoft.com/office/officeart/2005/8/layout/hProcess4"/>
    <dgm:cxn modelId="{69C9329D-D193-4C50-9382-D6F2C3B775B5}" type="presParOf" srcId="{E7D5E424-ECC1-4CF9-945E-5A32E9541E05}" destId="{BBCF2959-74FD-417E-AB75-28398C6A1BFF}" srcOrd="0" destOrd="0" presId="urn:microsoft.com/office/officeart/2005/8/layout/hProcess4"/>
    <dgm:cxn modelId="{E2F99357-A47F-49BB-A48D-0DF94A32C117}" type="presParOf" srcId="{BBCF2959-74FD-417E-AB75-28398C6A1BFF}" destId="{913D5359-93D7-474C-89B9-A54D2F64419A}" srcOrd="0" destOrd="0" presId="urn:microsoft.com/office/officeart/2005/8/layout/hProcess4"/>
    <dgm:cxn modelId="{A476C4DE-E75F-4A99-AEDF-DD650519030B}" type="presParOf" srcId="{BBCF2959-74FD-417E-AB75-28398C6A1BFF}" destId="{B21943CF-922B-422F-8A9B-C03BFE9D7164}" srcOrd="1" destOrd="0" presId="urn:microsoft.com/office/officeart/2005/8/layout/hProcess4"/>
    <dgm:cxn modelId="{6F6A5A79-4998-4F62-B3B6-8473B55AD2F6}" type="presParOf" srcId="{BBCF2959-74FD-417E-AB75-28398C6A1BFF}" destId="{607E9597-933A-4CB9-B2A0-220E3839CDFC}" srcOrd="2" destOrd="0" presId="urn:microsoft.com/office/officeart/2005/8/layout/hProcess4"/>
    <dgm:cxn modelId="{CBFA9F2D-7034-439C-865A-2F84DAF1DD16}" type="presParOf" srcId="{BBCF2959-74FD-417E-AB75-28398C6A1BFF}" destId="{A2385C33-7E75-4CF5-8814-9E0072CC6DF6}" srcOrd="3" destOrd="0" presId="urn:microsoft.com/office/officeart/2005/8/layout/hProcess4"/>
    <dgm:cxn modelId="{A3AEF501-2400-4738-921C-D831A9757D84}" type="presParOf" srcId="{BBCF2959-74FD-417E-AB75-28398C6A1BFF}" destId="{6D162DC0-A5C8-4CE2-9024-58F3F2CFD554}" srcOrd="4" destOrd="0" presId="urn:microsoft.com/office/officeart/2005/8/layout/hProcess4"/>
    <dgm:cxn modelId="{829DFF87-9E5A-4AE7-B222-B0BB51725428}" type="presParOf" srcId="{E7D5E424-ECC1-4CF9-945E-5A32E9541E05}" destId="{F5C24521-3A75-4720-9A48-BAC82383F4A8}" srcOrd="1" destOrd="0" presId="urn:microsoft.com/office/officeart/2005/8/layout/hProcess4"/>
    <dgm:cxn modelId="{B62D6A73-6CDB-438D-89E7-35339DE3544B}" type="presParOf" srcId="{E7D5E424-ECC1-4CF9-945E-5A32E9541E05}" destId="{344B9064-BD42-49C5-8655-E7BAA645A36D}" srcOrd="2" destOrd="0" presId="urn:microsoft.com/office/officeart/2005/8/layout/hProcess4"/>
    <dgm:cxn modelId="{92FDC98A-EA36-4B9F-93D0-F7313C302A7B}" type="presParOf" srcId="{344B9064-BD42-49C5-8655-E7BAA645A36D}" destId="{D8B7368B-8E2A-4A75-AF4B-64210F53C13E}" srcOrd="0" destOrd="0" presId="urn:microsoft.com/office/officeart/2005/8/layout/hProcess4"/>
    <dgm:cxn modelId="{B036B8A9-C2C6-4EF4-8F6C-D9C704018E7D}" type="presParOf" srcId="{344B9064-BD42-49C5-8655-E7BAA645A36D}" destId="{E302315F-5CB2-411D-8399-9913EAF6FC01}" srcOrd="1" destOrd="0" presId="urn:microsoft.com/office/officeart/2005/8/layout/hProcess4"/>
    <dgm:cxn modelId="{DE9A7161-CBD0-402A-8580-460A570C1949}" type="presParOf" srcId="{344B9064-BD42-49C5-8655-E7BAA645A36D}" destId="{02CEE8D0-371C-42F3-8112-D67CB16F1D5C}" srcOrd="2" destOrd="0" presId="urn:microsoft.com/office/officeart/2005/8/layout/hProcess4"/>
    <dgm:cxn modelId="{81657199-F31F-4F4E-9A72-A434AD241F44}" type="presParOf" srcId="{344B9064-BD42-49C5-8655-E7BAA645A36D}" destId="{37F00882-92FF-4132-94D3-E64509D96AAC}" srcOrd="3" destOrd="0" presId="urn:microsoft.com/office/officeart/2005/8/layout/hProcess4"/>
    <dgm:cxn modelId="{3C8AB556-69F4-468D-9B98-87B8AE0A9744}" type="presParOf" srcId="{344B9064-BD42-49C5-8655-E7BAA645A36D}" destId="{C11B93A6-9385-43AD-A672-FC59E1A49661}" srcOrd="4" destOrd="0" presId="urn:microsoft.com/office/officeart/2005/8/layout/hProcess4"/>
    <dgm:cxn modelId="{180B5150-9DA5-464C-98F6-2670AC04B3D1}" type="presParOf" srcId="{E7D5E424-ECC1-4CF9-945E-5A32E9541E05}" destId="{97B7650C-8C5B-4173-97AE-3D4B7660014A}" srcOrd="3" destOrd="0" presId="urn:microsoft.com/office/officeart/2005/8/layout/hProcess4"/>
    <dgm:cxn modelId="{4AC7E558-DB5A-4807-8234-460FB013DE17}" type="presParOf" srcId="{E7D5E424-ECC1-4CF9-945E-5A32E9541E05}" destId="{A8DBEC11-C195-4C8F-A398-AA5C7E036E83}" srcOrd="4" destOrd="0" presId="urn:microsoft.com/office/officeart/2005/8/layout/hProcess4"/>
    <dgm:cxn modelId="{1C3E4791-0927-48CC-A935-8AA1005FB29D}" type="presParOf" srcId="{A8DBEC11-C195-4C8F-A398-AA5C7E036E83}" destId="{AA6AC20E-BD93-4D63-9071-453AB663FC4A}" srcOrd="0" destOrd="0" presId="urn:microsoft.com/office/officeart/2005/8/layout/hProcess4"/>
    <dgm:cxn modelId="{8E5C04C7-A168-44B7-BF9D-79DEC0C51429}" type="presParOf" srcId="{A8DBEC11-C195-4C8F-A398-AA5C7E036E83}" destId="{9D4A759A-2728-4F14-A2A9-6CC664030C87}" srcOrd="1" destOrd="0" presId="urn:microsoft.com/office/officeart/2005/8/layout/hProcess4"/>
    <dgm:cxn modelId="{DD7511D1-0A4A-440D-B4AF-9F7B66D60FEA}" type="presParOf" srcId="{A8DBEC11-C195-4C8F-A398-AA5C7E036E83}" destId="{64100CA5-DAC1-4B0F-AFEC-A73E15A2910F}" srcOrd="2" destOrd="0" presId="urn:microsoft.com/office/officeart/2005/8/layout/hProcess4"/>
    <dgm:cxn modelId="{7FE32577-BB05-4000-967A-8FDEB5FBE8E2}" type="presParOf" srcId="{A8DBEC11-C195-4C8F-A398-AA5C7E036E83}" destId="{D9E51A53-DE06-4CFF-98C9-F99F27ECB35D}" srcOrd="3" destOrd="0" presId="urn:microsoft.com/office/officeart/2005/8/layout/hProcess4"/>
    <dgm:cxn modelId="{F6B9C91A-3C5B-4655-8824-EC42BBFA3F80}" type="presParOf" srcId="{A8DBEC11-C195-4C8F-A398-AA5C7E036E83}" destId="{8487AFE4-CB10-4065-BC8F-C148D1D71C8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1F2050-51FA-4093-AA6B-D50711E0E36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E5E196-A065-4784-8B63-2B7B087A61F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СШ №1, </a:t>
          </a:r>
        </a:p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НШ №12, </a:t>
          </a:r>
        </a:p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ДО ДДТ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ED1F5B-FA07-481D-A212-24B15E5904E8}" type="parTrans" cxnId="{DBCA2DB9-2D44-487E-A7AF-061DED809B41}">
      <dgm:prSet/>
      <dgm:spPr/>
      <dgm:t>
        <a:bodyPr/>
        <a:lstStyle/>
        <a:p>
          <a:endParaRPr lang="ru-RU"/>
        </a:p>
      </dgm:t>
    </dgm:pt>
    <dgm:pt modelId="{FB891B14-5DCF-45C1-9DE3-10DCFC36EE9D}" type="sibTrans" cxnId="{DBCA2DB9-2D44-487E-A7AF-061DED809B41}">
      <dgm:prSet/>
      <dgm:spPr/>
      <dgm:t>
        <a:bodyPr/>
        <a:lstStyle/>
        <a:p>
          <a:endParaRPr lang="ru-RU"/>
        </a:p>
      </dgm:t>
    </dgm:pt>
    <dgm:pt modelId="{19D35543-F3AC-4103-87C3-022EA3FBFB3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«Разработка модели психолого-педагогического сопровождения коррекционно-развивающей работы в образовательной организации в условиях реализации ФГОС»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5D8DD1D-2D4B-4CA0-8BB3-A2530B787014}" type="parTrans" cxnId="{95EB4C5D-AA6F-47C9-B464-5619AE8910CC}">
      <dgm:prSet/>
      <dgm:spPr/>
      <dgm:t>
        <a:bodyPr/>
        <a:lstStyle/>
        <a:p>
          <a:endParaRPr lang="ru-RU"/>
        </a:p>
      </dgm:t>
    </dgm:pt>
    <dgm:pt modelId="{F556A563-D19E-4C5F-9A3C-46A38E0966EA}" type="sibTrans" cxnId="{95EB4C5D-AA6F-47C9-B464-5619AE8910CC}">
      <dgm:prSet/>
      <dgm:spPr/>
      <dgm:t>
        <a:bodyPr/>
        <a:lstStyle/>
        <a:p>
          <a:endParaRPr lang="ru-RU"/>
        </a:p>
      </dgm:t>
    </dgm:pt>
    <dgm:pt modelId="{74A56633-137C-47CE-A2BF-F37A49F0677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СШ №2 </a:t>
          </a:r>
          <a:r>
            <a:rPr lang="ru-RU" sz="16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п.Решетиха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21C2C23-78E6-457D-BF43-81CFA4C5A0D2}" type="parTrans" cxnId="{96DDB2C5-2C20-49CE-BFDA-6B07E4E66B1B}">
      <dgm:prSet/>
      <dgm:spPr/>
      <dgm:t>
        <a:bodyPr/>
        <a:lstStyle/>
        <a:p>
          <a:endParaRPr lang="ru-RU"/>
        </a:p>
      </dgm:t>
    </dgm:pt>
    <dgm:pt modelId="{E4E075DA-D7AE-4E2A-A872-612C3B0C6359}" type="sibTrans" cxnId="{96DDB2C5-2C20-49CE-BFDA-6B07E4E66B1B}">
      <dgm:prSet/>
      <dgm:spPr/>
      <dgm:t>
        <a:bodyPr/>
        <a:lstStyle/>
        <a:p>
          <a:endParaRPr lang="ru-RU"/>
        </a:p>
      </dgm:t>
    </dgm:pt>
    <dgm:pt modelId="{B22F15E9-1E52-4D36-A054-FBE8C23282D1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«Системно –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деятельностный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подход в организации профилактики асоциального поведения учащихся»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EB83EF0-7E48-4050-864A-E5C294C70A96}" type="parTrans" cxnId="{AF926B91-0BD1-415F-8BDA-6D4A4BEA6121}">
      <dgm:prSet/>
      <dgm:spPr/>
      <dgm:t>
        <a:bodyPr/>
        <a:lstStyle/>
        <a:p>
          <a:endParaRPr lang="ru-RU"/>
        </a:p>
      </dgm:t>
    </dgm:pt>
    <dgm:pt modelId="{784FF538-E609-484A-8338-310585DB643F}" type="sibTrans" cxnId="{AF926B91-0BD1-415F-8BDA-6D4A4BEA6121}">
      <dgm:prSet/>
      <dgm:spPr/>
      <dgm:t>
        <a:bodyPr/>
        <a:lstStyle/>
        <a:p>
          <a:endParaRPr lang="ru-RU"/>
        </a:p>
      </dgm:t>
    </dgm:pt>
    <dgm:pt modelId="{2C22D09A-0A9B-4337-8246-FAF9B3AC5E9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МАОУ СШ №3 </a:t>
          </a:r>
        </a:p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п. </a:t>
          </a:r>
          <a:r>
            <a:rPr lang="ru-RU" sz="16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Ильиногорск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713C86-26E9-47E9-8925-7241827CA950}" type="parTrans" cxnId="{523079AE-9634-4D46-A7F0-5F75A1CF26BD}">
      <dgm:prSet/>
      <dgm:spPr/>
      <dgm:t>
        <a:bodyPr/>
        <a:lstStyle/>
        <a:p>
          <a:endParaRPr lang="ru-RU"/>
        </a:p>
      </dgm:t>
    </dgm:pt>
    <dgm:pt modelId="{D6C13032-871C-41C5-A047-F141A96D42C2}" type="sibTrans" cxnId="{523079AE-9634-4D46-A7F0-5F75A1CF26BD}">
      <dgm:prSet/>
      <dgm:spPr/>
      <dgm:t>
        <a:bodyPr/>
        <a:lstStyle/>
        <a:p>
          <a:endParaRPr lang="ru-RU"/>
        </a:p>
      </dgm:t>
    </dgm:pt>
    <dgm:pt modelId="{655ED616-830D-482F-8191-0BD78E4F5ED3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Компетентностный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подход как условие практической реализации системы оценки планируемых результатов обучающихся на уровне основного общего образования»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C6D9F8D-AE7B-457D-A2EB-CC11BD46233F}" type="parTrans" cxnId="{CFF0497E-1542-4816-A978-43850A99D51E}">
      <dgm:prSet/>
      <dgm:spPr/>
      <dgm:t>
        <a:bodyPr/>
        <a:lstStyle/>
        <a:p>
          <a:endParaRPr lang="ru-RU"/>
        </a:p>
      </dgm:t>
    </dgm:pt>
    <dgm:pt modelId="{097662F3-EA45-4B4F-87B3-195D1C59A00C}" type="sibTrans" cxnId="{CFF0497E-1542-4816-A978-43850A99D51E}">
      <dgm:prSet/>
      <dgm:spPr/>
      <dgm:t>
        <a:bodyPr/>
        <a:lstStyle/>
        <a:p>
          <a:endParaRPr lang="ru-RU"/>
        </a:p>
      </dgm:t>
    </dgm:pt>
    <dgm:pt modelId="{0EB75F8E-DE7F-46C8-B6E9-3D1265F0F09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СШ №4  </a:t>
          </a:r>
        </a:p>
        <a:p>
          <a:r>
            <a:rPr lang="ru-RU" sz="16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п.Юганец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59AEEF-764E-413B-BD5A-30544E1E11F1}" type="parTrans" cxnId="{444064B9-6B61-4F3E-A19C-E371C2F752C1}">
      <dgm:prSet/>
      <dgm:spPr/>
      <dgm:t>
        <a:bodyPr/>
        <a:lstStyle/>
        <a:p>
          <a:endParaRPr lang="ru-RU"/>
        </a:p>
      </dgm:t>
    </dgm:pt>
    <dgm:pt modelId="{67A71EE4-140C-4C03-B389-EED83747898C}" type="sibTrans" cxnId="{444064B9-6B61-4F3E-A19C-E371C2F752C1}">
      <dgm:prSet/>
      <dgm:spPr/>
      <dgm:t>
        <a:bodyPr/>
        <a:lstStyle/>
        <a:p>
          <a:endParaRPr lang="ru-RU"/>
        </a:p>
      </dgm:t>
    </dgm:pt>
    <dgm:pt modelId="{CCC0096B-B385-4FEB-8025-D388BC4C836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СШ №5 </a:t>
          </a:r>
        </a:p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п.Центральный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DEEBF3-A9D7-449B-9006-9CB20308149C}" type="parTrans" cxnId="{C627E072-B208-4AF8-86A8-392CD1E325EA}">
      <dgm:prSet/>
      <dgm:spPr/>
      <dgm:t>
        <a:bodyPr/>
        <a:lstStyle/>
        <a:p>
          <a:endParaRPr lang="ru-RU"/>
        </a:p>
      </dgm:t>
    </dgm:pt>
    <dgm:pt modelId="{A660DF06-DCCD-4499-B4AF-9C3337589627}" type="sibTrans" cxnId="{C627E072-B208-4AF8-86A8-392CD1E325EA}">
      <dgm:prSet/>
      <dgm:spPr/>
      <dgm:t>
        <a:bodyPr/>
        <a:lstStyle/>
        <a:p>
          <a:endParaRPr lang="ru-RU"/>
        </a:p>
      </dgm:t>
    </dgm:pt>
    <dgm:pt modelId="{DE8E018A-9727-489D-B861-5F1F682C36EA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«Школа как центр гражданско-патриотического, духовно-нравственного воспитания школьников в условиях ФГОС»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7B0ECF9-69A6-4D0C-A138-B980266BA6E7}" type="parTrans" cxnId="{0072F6C9-ABEA-476D-A64B-108DACC6C74C}">
      <dgm:prSet/>
      <dgm:spPr/>
      <dgm:t>
        <a:bodyPr/>
        <a:lstStyle/>
        <a:p>
          <a:endParaRPr lang="ru-RU"/>
        </a:p>
      </dgm:t>
    </dgm:pt>
    <dgm:pt modelId="{0E5A24B4-D093-4EB2-9DDC-2C31DB8FAA89}" type="sibTrans" cxnId="{0072F6C9-ABEA-476D-A64B-108DACC6C74C}">
      <dgm:prSet/>
      <dgm:spPr/>
      <dgm:t>
        <a:bodyPr/>
        <a:lstStyle/>
        <a:p>
          <a:endParaRPr lang="ru-RU"/>
        </a:p>
      </dgm:t>
    </dgm:pt>
    <dgm:pt modelId="{8B37AC59-6C00-4334-8DC8-FFE80348A2DC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«Проектно-исследовательская деятельность в направлении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экологизации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на уроках и во внеурочное время как условие развития проектно-исследовательских компетенций обучающихся»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9C7372E-061C-468B-893F-205D8E9C6513}" type="parTrans" cxnId="{4C8606FC-E026-4592-8F51-A6CE662D294F}">
      <dgm:prSet/>
      <dgm:spPr/>
      <dgm:t>
        <a:bodyPr/>
        <a:lstStyle/>
        <a:p>
          <a:endParaRPr lang="ru-RU"/>
        </a:p>
      </dgm:t>
    </dgm:pt>
    <dgm:pt modelId="{C8CD88DF-A3B1-47C6-8334-E34EB5930321}" type="sibTrans" cxnId="{4C8606FC-E026-4592-8F51-A6CE662D294F}">
      <dgm:prSet/>
      <dgm:spPr/>
      <dgm:t>
        <a:bodyPr/>
        <a:lstStyle/>
        <a:p>
          <a:endParaRPr lang="ru-RU"/>
        </a:p>
      </dgm:t>
    </dgm:pt>
    <dgm:pt modelId="{E4D2D945-7322-4A39-B3F8-489F2C4551CC}" type="pres">
      <dgm:prSet presAssocID="{401F2050-51FA-4093-AA6B-D50711E0E3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D770E7-7C94-4B54-97E1-EF3F71AD166A}" type="pres">
      <dgm:prSet presAssocID="{A2E5E196-A065-4784-8B63-2B7B087A61F2}" presName="linNode" presStyleCnt="0"/>
      <dgm:spPr/>
    </dgm:pt>
    <dgm:pt modelId="{A2377A68-1FDD-4F2D-8471-2B72E2D7AF92}" type="pres">
      <dgm:prSet presAssocID="{A2E5E196-A065-4784-8B63-2B7B087A61F2}" presName="parentText" presStyleLbl="node1" presStyleIdx="0" presStyleCnt="5" custScaleX="1089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60A01-98B0-4CA6-9D2A-B4B05BDCA216}" type="pres">
      <dgm:prSet presAssocID="{A2E5E196-A065-4784-8B63-2B7B087A61F2}" presName="descendantText" presStyleLbl="alignAccFollowNode1" presStyleIdx="0" presStyleCnt="5" custScaleX="216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0BE30-CB49-4918-85C7-10DD8D3319D5}" type="pres">
      <dgm:prSet presAssocID="{FB891B14-5DCF-45C1-9DE3-10DCFC36EE9D}" presName="sp" presStyleCnt="0"/>
      <dgm:spPr/>
    </dgm:pt>
    <dgm:pt modelId="{7CD0C149-B84C-4A01-8A70-2B57EA020C1C}" type="pres">
      <dgm:prSet presAssocID="{74A56633-137C-47CE-A2BF-F37A49F0677A}" presName="linNode" presStyleCnt="0"/>
      <dgm:spPr/>
    </dgm:pt>
    <dgm:pt modelId="{71FECDA4-79CD-4635-89BE-07A0E54EFACD}" type="pres">
      <dgm:prSet presAssocID="{74A56633-137C-47CE-A2BF-F37A49F0677A}" presName="parentText" presStyleLbl="node1" presStyleIdx="1" presStyleCnt="5" custScaleX="62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F890F-A34D-453D-B696-83092B5F933E}" type="pres">
      <dgm:prSet presAssocID="{74A56633-137C-47CE-A2BF-F37A49F0677A}" presName="descendantText" presStyleLbl="alignAccFollowNode1" presStyleIdx="1" presStyleCnt="5" custScaleX="124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A5BDB-5DB2-494C-8BBC-43D47D52857D}" type="pres">
      <dgm:prSet presAssocID="{E4E075DA-D7AE-4E2A-A872-612C3B0C6359}" presName="sp" presStyleCnt="0"/>
      <dgm:spPr/>
    </dgm:pt>
    <dgm:pt modelId="{43D43988-94D2-4288-8589-63C7649D6B16}" type="pres">
      <dgm:prSet presAssocID="{2C22D09A-0A9B-4337-8246-FAF9B3AC5E93}" presName="linNode" presStyleCnt="0"/>
      <dgm:spPr/>
    </dgm:pt>
    <dgm:pt modelId="{1F64524C-D444-449B-A111-1D5BF8428AA5}" type="pres">
      <dgm:prSet presAssocID="{2C22D09A-0A9B-4337-8246-FAF9B3AC5E93}" presName="parentText" presStyleLbl="node1" presStyleIdx="2" presStyleCnt="5" custScaleX="635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209A55-D095-4EA0-87FE-C0D6A73F938D}" type="pres">
      <dgm:prSet presAssocID="{2C22D09A-0A9B-4337-8246-FAF9B3AC5E93}" presName="descendantText" presStyleLbl="alignAccFollowNode1" presStyleIdx="2" presStyleCnt="5" custScaleX="127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943C10-D3C4-4B76-B5E4-55D078EE22D9}" type="pres">
      <dgm:prSet presAssocID="{D6C13032-871C-41C5-A047-F141A96D42C2}" presName="sp" presStyleCnt="0"/>
      <dgm:spPr/>
    </dgm:pt>
    <dgm:pt modelId="{1B505426-79EA-4F17-AE97-90A091D0A507}" type="pres">
      <dgm:prSet presAssocID="{0EB75F8E-DE7F-46C8-B6E9-3D1265F0F09C}" presName="linNode" presStyleCnt="0"/>
      <dgm:spPr/>
    </dgm:pt>
    <dgm:pt modelId="{D37DD784-89AC-40D4-81AA-0C86E708FBEE}" type="pres">
      <dgm:prSet presAssocID="{0EB75F8E-DE7F-46C8-B6E9-3D1265F0F09C}" presName="parentText" presStyleLbl="node1" presStyleIdx="3" presStyleCnt="5" custScaleX="624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0533B-F37C-4DED-B7A9-15E86FEA907E}" type="pres">
      <dgm:prSet presAssocID="{0EB75F8E-DE7F-46C8-B6E9-3D1265F0F09C}" presName="descendantText" presStyleLbl="alignAccFollowNode1" presStyleIdx="3" presStyleCnt="5" custScaleX="12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F09BD-5CD0-40C2-B1D0-CDA8DB2F5219}" type="pres">
      <dgm:prSet presAssocID="{67A71EE4-140C-4C03-B389-EED83747898C}" presName="sp" presStyleCnt="0"/>
      <dgm:spPr/>
    </dgm:pt>
    <dgm:pt modelId="{F00DBDC4-CEE9-4249-8887-CC2955850FF0}" type="pres">
      <dgm:prSet presAssocID="{CCC0096B-B385-4FEB-8025-D388BC4C836A}" presName="linNode" presStyleCnt="0"/>
      <dgm:spPr/>
    </dgm:pt>
    <dgm:pt modelId="{A3139572-F683-4977-8C22-9FC9526D6986}" type="pres">
      <dgm:prSet presAssocID="{CCC0096B-B385-4FEB-8025-D388BC4C836A}" presName="parentText" presStyleLbl="node1" presStyleIdx="4" presStyleCnt="5" custScaleX="775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96F3C8-6E71-46A2-8145-E13FB7CB6D9A}" type="pres">
      <dgm:prSet presAssocID="{CCC0096B-B385-4FEB-8025-D388BC4C836A}" presName="descendantText" presStyleLbl="alignAccFollowNode1" presStyleIdx="4" presStyleCnt="5" custScaleX="149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366929-2BB6-431A-86A3-43A73D863B3A}" type="presOf" srcId="{655ED616-830D-482F-8191-0BD78E4F5ED3}" destId="{49209A55-D095-4EA0-87FE-C0D6A73F938D}" srcOrd="0" destOrd="0" presId="urn:microsoft.com/office/officeart/2005/8/layout/vList5"/>
    <dgm:cxn modelId="{C627E072-B208-4AF8-86A8-392CD1E325EA}" srcId="{401F2050-51FA-4093-AA6B-D50711E0E368}" destId="{CCC0096B-B385-4FEB-8025-D388BC4C836A}" srcOrd="4" destOrd="0" parTransId="{0BDEEBF3-A9D7-449B-9006-9CB20308149C}" sibTransId="{A660DF06-DCCD-4499-B4AF-9C3337589627}"/>
    <dgm:cxn modelId="{BD439EE4-6FE9-4958-98B5-B7B20589AE3B}" type="presOf" srcId="{2C22D09A-0A9B-4337-8246-FAF9B3AC5E93}" destId="{1F64524C-D444-449B-A111-1D5BF8428AA5}" srcOrd="0" destOrd="0" presId="urn:microsoft.com/office/officeart/2005/8/layout/vList5"/>
    <dgm:cxn modelId="{DDC111B0-0EFD-4E30-BD3B-6F699DC02ACF}" type="presOf" srcId="{0EB75F8E-DE7F-46C8-B6E9-3D1265F0F09C}" destId="{D37DD784-89AC-40D4-81AA-0C86E708FBEE}" srcOrd="0" destOrd="0" presId="urn:microsoft.com/office/officeart/2005/8/layout/vList5"/>
    <dgm:cxn modelId="{DBCA2DB9-2D44-487E-A7AF-061DED809B41}" srcId="{401F2050-51FA-4093-AA6B-D50711E0E368}" destId="{A2E5E196-A065-4784-8B63-2B7B087A61F2}" srcOrd="0" destOrd="0" parTransId="{11ED1F5B-FA07-481D-A212-24B15E5904E8}" sibTransId="{FB891B14-5DCF-45C1-9DE3-10DCFC36EE9D}"/>
    <dgm:cxn modelId="{8D2ECA1A-123B-452B-8417-FB51B021F215}" type="presOf" srcId="{401F2050-51FA-4093-AA6B-D50711E0E368}" destId="{E4D2D945-7322-4A39-B3F8-489F2C4551CC}" srcOrd="0" destOrd="0" presId="urn:microsoft.com/office/officeart/2005/8/layout/vList5"/>
    <dgm:cxn modelId="{008289C5-4057-499E-9333-E917B51573FC}" type="presOf" srcId="{B22F15E9-1E52-4D36-A054-FBE8C23282D1}" destId="{D29F890F-A34D-453D-B696-83092B5F933E}" srcOrd="0" destOrd="0" presId="urn:microsoft.com/office/officeart/2005/8/layout/vList5"/>
    <dgm:cxn modelId="{CFF0497E-1542-4816-A978-43850A99D51E}" srcId="{2C22D09A-0A9B-4337-8246-FAF9B3AC5E93}" destId="{655ED616-830D-482F-8191-0BD78E4F5ED3}" srcOrd="0" destOrd="0" parTransId="{FC6D9F8D-AE7B-457D-A2EB-CC11BD46233F}" sibTransId="{097662F3-EA45-4B4F-87B3-195D1C59A00C}"/>
    <dgm:cxn modelId="{AF926B91-0BD1-415F-8BDA-6D4A4BEA6121}" srcId="{74A56633-137C-47CE-A2BF-F37A49F0677A}" destId="{B22F15E9-1E52-4D36-A054-FBE8C23282D1}" srcOrd="0" destOrd="0" parTransId="{AEB83EF0-7E48-4050-864A-E5C294C70A96}" sibTransId="{784FF538-E609-484A-8338-310585DB643F}"/>
    <dgm:cxn modelId="{52B4ADD7-93B1-4EBF-9961-C065BF34B199}" type="presOf" srcId="{19D35543-F3AC-4103-87C3-022EA3FBFB36}" destId="{7BD60A01-98B0-4CA6-9D2A-B4B05BDCA216}" srcOrd="0" destOrd="0" presId="urn:microsoft.com/office/officeart/2005/8/layout/vList5"/>
    <dgm:cxn modelId="{FCF72300-4AD1-40D0-8D1C-011ED4CFF5BC}" type="presOf" srcId="{CCC0096B-B385-4FEB-8025-D388BC4C836A}" destId="{A3139572-F683-4977-8C22-9FC9526D6986}" srcOrd="0" destOrd="0" presId="urn:microsoft.com/office/officeart/2005/8/layout/vList5"/>
    <dgm:cxn modelId="{523079AE-9634-4D46-A7F0-5F75A1CF26BD}" srcId="{401F2050-51FA-4093-AA6B-D50711E0E368}" destId="{2C22D09A-0A9B-4337-8246-FAF9B3AC5E93}" srcOrd="2" destOrd="0" parTransId="{AE713C86-26E9-47E9-8925-7241827CA950}" sibTransId="{D6C13032-871C-41C5-A047-F141A96D42C2}"/>
    <dgm:cxn modelId="{1ED2F8B5-8090-4055-BCAC-89C01F031425}" type="presOf" srcId="{74A56633-137C-47CE-A2BF-F37A49F0677A}" destId="{71FECDA4-79CD-4635-89BE-07A0E54EFACD}" srcOrd="0" destOrd="0" presId="urn:microsoft.com/office/officeart/2005/8/layout/vList5"/>
    <dgm:cxn modelId="{95EB4C5D-AA6F-47C9-B464-5619AE8910CC}" srcId="{A2E5E196-A065-4784-8B63-2B7B087A61F2}" destId="{19D35543-F3AC-4103-87C3-022EA3FBFB36}" srcOrd="0" destOrd="0" parTransId="{65D8DD1D-2D4B-4CA0-8BB3-A2530B787014}" sibTransId="{F556A563-D19E-4C5F-9A3C-46A38E0966EA}"/>
    <dgm:cxn modelId="{A262D2F0-53DB-4106-9F37-940693E3E404}" type="presOf" srcId="{A2E5E196-A065-4784-8B63-2B7B087A61F2}" destId="{A2377A68-1FDD-4F2D-8471-2B72E2D7AF92}" srcOrd="0" destOrd="0" presId="urn:microsoft.com/office/officeart/2005/8/layout/vList5"/>
    <dgm:cxn modelId="{147DC686-1A93-49C1-B201-85E74289A842}" type="presOf" srcId="{8B37AC59-6C00-4334-8DC8-FFE80348A2DC}" destId="{EF96F3C8-6E71-46A2-8145-E13FB7CB6D9A}" srcOrd="0" destOrd="0" presId="urn:microsoft.com/office/officeart/2005/8/layout/vList5"/>
    <dgm:cxn modelId="{1D3C082B-8275-4134-B8ED-3E8EC646323E}" type="presOf" srcId="{DE8E018A-9727-489D-B861-5F1F682C36EA}" destId="{B8F0533B-F37C-4DED-B7A9-15E86FEA907E}" srcOrd="0" destOrd="0" presId="urn:microsoft.com/office/officeart/2005/8/layout/vList5"/>
    <dgm:cxn modelId="{0072F6C9-ABEA-476D-A64B-108DACC6C74C}" srcId="{0EB75F8E-DE7F-46C8-B6E9-3D1265F0F09C}" destId="{DE8E018A-9727-489D-B861-5F1F682C36EA}" srcOrd="0" destOrd="0" parTransId="{A7B0ECF9-69A6-4D0C-A138-B980266BA6E7}" sibTransId="{0E5A24B4-D093-4EB2-9DDC-2C31DB8FAA89}"/>
    <dgm:cxn modelId="{4C8606FC-E026-4592-8F51-A6CE662D294F}" srcId="{CCC0096B-B385-4FEB-8025-D388BC4C836A}" destId="{8B37AC59-6C00-4334-8DC8-FFE80348A2DC}" srcOrd="0" destOrd="0" parTransId="{69C7372E-061C-468B-893F-205D8E9C6513}" sibTransId="{C8CD88DF-A3B1-47C6-8334-E34EB5930321}"/>
    <dgm:cxn modelId="{96DDB2C5-2C20-49CE-BFDA-6B07E4E66B1B}" srcId="{401F2050-51FA-4093-AA6B-D50711E0E368}" destId="{74A56633-137C-47CE-A2BF-F37A49F0677A}" srcOrd="1" destOrd="0" parTransId="{921C2C23-78E6-457D-BF43-81CFA4C5A0D2}" sibTransId="{E4E075DA-D7AE-4E2A-A872-612C3B0C6359}"/>
    <dgm:cxn modelId="{444064B9-6B61-4F3E-A19C-E371C2F752C1}" srcId="{401F2050-51FA-4093-AA6B-D50711E0E368}" destId="{0EB75F8E-DE7F-46C8-B6E9-3D1265F0F09C}" srcOrd="3" destOrd="0" parTransId="{F959AEEF-764E-413B-BD5A-30544E1E11F1}" sibTransId="{67A71EE4-140C-4C03-B389-EED83747898C}"/>
    <dgm:cxn modelId="{0D2D2099-0318-454A-A203-91A0D63E7064}" type="presParOf" srcId="{E4D2D945-7322-4A39-B3F8-489F2C4551CC}" destId="{3DD770E7-7C94-4B54-97E1-EF3F71AD166A}" srcOrd="0" destOrd="0" presId="urn:microsoft.com/office/officeart/2005/8/layout/vList5"/>
    <dgm:cxn modelId="{63B1A206-3795-4AD0-ABC0-2458F39D5AD6}" type="presParOf" srcId="{3DD770E7-7C94-4B54-97E1-EF3F71AD166A}" destId="{A2377A68-1FDD-4F2D-8471-2B72E2D7AF92}" srcOrd="0" destOrd="0" presId="urn:microsoft.com/office/officeart/2005/8/layout/vList5"/>
    <dgm:cxn modelId="{E0309B45-4E1C-4883-AFB3-0018342A90AE}" type="presParOf" srcId="{3DD770E7-7C94-4B54-97E1-EF3F71AD166A}" destId="{7BD60A01-98B0-4CA6-9D2A-B4B05BDCA216}" srcOrd="1" destOrd="0" presId="urn:microsoft.com/office/officeart/2005/8/layout/vList5"/>
    <dgm:cxn modelId="{A55ECF90-F208-43C7-BD60-8C60068682CF}" type="presParOf" srcId="{E4D2D945-7322-4A39-B3F8-489F2C4551CC}" destId="{0990BE30-CB49-4918-85C7-10DD8D3319D5}" srcOrd="1" destOrd="0" presId="urn:microsoft.com/office/officeart/2005/8/layout/vList5"/>
    <dgm:cxn modelId="{47F8E5E9-6650-4193-85A0-F9C4FB41BF10}" type="presParOf" srcId="{E4D2D945-7322-4A39-B3F8-489F2C4551CC}" destId="{7CD0C149-B84C-4A01-8A70-2B57EA020C1C}" srcOrd="2" destOrd="0" presId="urn:microsoft.com/office/officeart/2005/8/layout/vList5"/>
    <dgm:cxn modelId="{DE116318-81FD-44BD-954F-115F0C507956}" type="presParOf" srcId="{7CD0C149-B84C-4A01-8A70-2B57EA020C1C}" destId="{71FECDA4-79CD-4635-89BE-07A0E54EFACD}" srcOrd="0" destOrd="0" presId="urn:microsoft.com/office/officeart/2005/8/layout/vList5"/>
    <dgm:cxn modelId="{BC1E28AB-ECAE-459B-BF88-9F87CC23AD10}" type="presParOf" srcId="{7CD0C149-B84C-4A01-8A70-2B57EA020C1C}" destId="{D29F890F-A34D-453D-B696-83092B5F933E}" srcOrd="1" destOrd="0" presId="urn:microsoft.com/office/officeart/2005/8/layout/vList5"/>
    <dgm:cxn modelId="{89092970-6B0A-40CA-AD6F-AFD3547CD5B4}" type="presParOf" srcId="{E4D2D945-7322-4A39-B3F8-489F2C4551CC}" destId="{456A5BDB-5DB2-494C-8BBC-43D47D52857D}" srcOrd="3" destOrd="0" presId="urn:microsoft.com/office/officeart/2005/8/layout/vList5"/>
    <dgm:cxn modelId="{7DABA9E3-9150-4646-A19C-7F7D00351516}" type="presParOf" srcId="{E4D2D945-7322-4A39-B3F8-489F2C4551CC}" destId="{43D43988-94D2-4288-8589-63C7649D6B16}" srcOrd="4" destOrd="0" presId="urn:microsoft.com/office/officeart/2005/8/layout/vList5"/>
    <dgm:cxn modelId="{307295C3-48F7-49D6-B065-A79CCD5D765D}" type="presParOf" srcId="{43D43988-94D2-4288-8589-63C7649D6B16}" destId="{1F64524C-D444-449B-A111-1D5BF8428AA5}" srcOrd="0" destOrd="0" presId="urn:microsoft.com/office/officeart/2005/8/layout/vList5"/>
    <dgm:cxn modelId="{F87F3605-CA0E-48AB-B8E7-4F8227BC886D}" type="presParOf" srcId="{43D43988-94D2-4288-8589-63C7649D6B16}" destId="{49209A55-D095-4EA0-87FE-C0D6A73F938D}" srcOrd="1" destOrd="0" presId="urn:microsoft.com/office/officeart/2005/8/layout/vList5"/>
    <dgm:cxn modelId="{FDECBA15-BFED-42CF-BCA3-990B592B9214}" type="presParOf" srcId="{E4D2D945-7322-4A39-B3F8-489F2C4551CC}" destId="{E1943C10-D3C4-4B76-B5E4-55D078EE22D9}" srcOrd="5" destOrd="0" presId="urn:microsoft.com/office/officeart/2005/8/layout/vList5"/>
    <dgm:cxn modelId="{12887037-A68F-4A7A-A004-D01652F7238D}" type="presParOf" srcId="{E4D2D945-7322-4A39-B3F8-489F2C4551CC}" destId="{1B505426-79EA-4F17-AE97-90A091D0A507}" srcOrd="6" destOrd="0" presId="urn:microsoft.com/office/officeart/2005/8/layout/vList5"/>
    <dgm:cxn modelId="{DDDDF318-C8C0-495F-99B7-ED16DA6A5651}" type="presParOf" srcId="{1B505426-79EA-4F17-AE97-90A091D0A507}" destId="{D37DD784-89AC-40D4-81AA-0C86E708FBEE}" srcOrd="0" destOrd="0" presId="urn:microsoft.com/office/officeart/2005/8/layout/vList5"/>
    <dgm:cxn modelId="{12E7573F-70BA-4FD9-B605-B800B1A2928E}" type="presParOf" srcId="{1B505426-79EA-4F17-AE97-90A091D0A507}" destId="{B8F0533B-F37C-4DED-B7A9-15E86FEA907E}" srcOrd="1" destOrd="0" presId="urn:microsoft.com/office/officeart/2005/8/layout/vList5"/>
    <dgm:cxn modelId="{129F4409-A7EA-4DC7-BF59-88727C43F7D2}" type="presParOf" srcId="{E4D2D945-7322-4A39-B3F8-489F2C4551CC}" destId="{33BF09BD-5CD0-40C2-B1D0-CDA8DB2F5219}" srcOrd="7" destOrd="0" presId="urn:microsoft.com/office/officeart/2005/8/layout/vList5"/>
    <dgm:cxn modelId="{9B0029EB-E478-484B-96EC-6E97B43C3117}" type="presParOf" srcId="{E4D2D945-7322-4A39-B3F8-489F2C4551CC}" destId="{F00DBDC4-CEE9-4249-8887-CC2955850FF0}" srcOrd="8" destOrd="0" presId="urn:microsoft.com/office/officeart/2005/8/layout/vList5"/>
    <dgm:cxn modelId="{49523DDE-81B3-43D4-92A7-392F6E1387D3}" type="presParOf" srcId="{F00DBDC4-CEE9-4249-8887-CC2955850FF0}" destId="{A3139572-F683-4977-8C22-9FC9526D6986}" srcOrd="0" destOrd="0" presId="urn:microsoft.com/office/officeart/2005/8/layout/vList5"/>
    <dgm:cxn modelId="{566AFDAE-C29B-4D73-9018-0527226BE935}" type="presParOf" srcId="{F00DBDC4-CEE9-4249-8887-CC2955850FF0}" destId="{EF96F3C8-6E71-46A2-8145-E13FB7CB6D9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1F2050-51FA-4093-AA6B-D50711E0E36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2F15E9-1E52-4D36-A054-FBE8C23282D1}">
      <dgm:prSet phldrT="[Текст]" custT="1"/>
      <dgm:spPr/>
      <dgm:t>
        <a:bodyPr/>
        <a:lstStyle/>
        <a:p>
          <a:r>
            <a:rPr lang="ru-RU" sz="1400" dirty="0" smtClean="0"/>
            <a:t>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«Историко-географическое краеведение как ресурс гражданского и патриотического воспитания школьников»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EB83EF0-7E48-4050-864A-E5C294C70A96}" type="parTrans" cxnId="{AF926B91-0BD1-415F-8BDA-6D4A4BEA6121}">
      <dgm:prSet/>
      <dgm:spPr/>
      <dgm:t>
        <a:bodyPr/>
        <a:lstStyle/>
        <a:p>
          <a:endParaRPr lang="ru-RU"/>
        </a:p>
      </dgm:t>
    </dgm:pt>
    <dgm:pt modelId="{784FF538-E609-484A-8338-310585DB643F}" type="sibTrans" cxnId="{AF926B91-0BD1-415F-8BDA-6D4A4BEA6121}">
      <dgm:prSet/>
      <dgm:spPr/>
      <dgm:t>
        <a:bodyPr/>
        <a:lstStyle/>
        <a:p>
          <a:endParaRPr lang="ru-RU"/>
        </a:p>
      </dgm:t>
    </dgm:pt>
    <dgm:pt modelId="{2C22D09A-0A9B-4337-8246-FAF9B3AC5E9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СШ №7 п. Фролищи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>
            <a:solidFill>
              <a:schemeClr val="tx1"/>
            </a:solidFill>
          </a:endParaRPr>
        </a:p>
      </dgm:t>
    </dgm:pt>
    <dgm:pt modelId="{AE713C86-26E9-47E9-8925-7241827CA950}" type="parTrans" cxnId="{523079AE-9634-4D46-A7F0-5F75A1CF26BD}">
      <dgm:prSet/>
      <dgm:spPr/>
      <dgm:t>
        <a:bodyPr/>
        <a:lstStyle/>
        <a:p>
          <a:endParaRPr lang="ru-RU"/>
        </a:p>
      </dgm:t>
    </dgm:pt>
    <dgm:pt modelId="{D6C13032-871C-41C5-A047-F141A96D42C2}" type="sibTrans" cxnId="{523079AE-9634-4D46-A7F0-5F75A1CF26BD}">
      <dgm:prSet/>
      <dgm:spPr/>
      <dgm:t>
        <a:bodyPr/>
        <a:lstStyle/>
        <a:p>
          <a:endParaRPr lang="ru-RU"/>
        </a:p>
      </dgm:t>
    </dgm:pt>
    <dgm:pt modelId="{655ED616-830D-482F-8191-0BD78E4F5ED3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«Система деятельности образовательной организации по духовно – нравственному развитию»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C6D9F8D-AE7B-457D-A2EB-CC11BD46233F}" type="parTrans" cxnId="{CFF0497E-1542-4816-A978-43850A99D51E}">
      <dgm:prSet/>
      <dgm:spPr/>
      <dgm:t>
        <a:bodyPr/>
        <a:lstStyle/>
        <a:p>
          <a:endParaRPr lang="ru-RU"/>
        </a:p>
      </dgm:t>
    </dgm:pt>
    <dgm:pt modelId="{097662F3-EA45-4B4F-87B3-195D1C59A00C}" type="sibTrans" cxnId="{CFF0497E-1542-4816-A978-43850A99D51E}">
      <dgm:prSet/>
      <dgm:spPr/>
      <dgm:t>
        <a:bodyPr/>
        <a:lstStyle/>
        <a:p>
          <a:endParaRPr lang="ru-RU"/>
        </a:p>
      </dgm:t>
    </dgm:pt>
    <dgm:pt modelId="{0EB75F8E-DE7F-46C8-B6E9-3D1265F0F09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МАОУ СШ №8 </a:t>
          </a:r>
          <a:r>
            <a:rPr lang="ru-RU" sz="16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п.</a:t>
          </a:r>
          <a:r>
            <a:rPr lang="ru-RU" sz="14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Новосмолинский</a:t>
          </a:r>
          <a:endParaRPr lang="ru-RU" sz="14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>
            <a:solidFill>
              <a:schemeClr val="tx1"/>
            </a:solidFill>
          </a:endParaRPr>
        </a:p>
      </dgm:t>
    </dgm:pt>
    <dgm:pt modelId="{F959AEEF-764E-413B-BD5A-30544E1E11F1}" type="parTrans" cxnId="{444064B9-6B61-4F3E-A19C-E371C2F752C1}">
      <dgm:prSet/>
      <dgm:spPr/>
      <dgm:t>
        <a:bodyPr/>
        <a:lstStyle/>
        <a:p>
          <a:endParaRPr lang="ru-RU"/>
        </a:p>
      </dgm:t>
    </dgm:pt>
    <dgm:pt modelId="{67A71EE4-140C-4C03-B389-EED83747898C}" type="sibTrans" cxnId="{444064B9-6B61-4F3E-A19C-E371C2F752C1}">
      <dgm:prSet/>
      <dgm:spPr/>
      <dgm:t>
        <a:bodyPr/>
        <a:lstStyle/>
        <a:p>
          <a:endParaRPr lang="ru-RU"/>
        </a:p>
      </dgm:t>
    </dgm:pt>
    <dgm:pt modelId="{CCC0096B-B385-4FEB-8025-D388BC4C836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СШ №9 </a:t>
          </a:r>
        </a:p>
        <a:p>
          <a:r>
            <a:rPr lang="ru-RU" sz="16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п.Мулино</a:t>
          </a:r>
          <a:endParaRPr lang="ru-RU" sz="16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400" dirty="0">
            <a:solidFill>
              <a:schemeClr val="tx1"/>
            </a:solidFill>
          </a:endParaRPr>
        </a:p>
      </dgm:t>
    </dgm:pt>
    <dgm:pt modelId="{0BDEEBF3-A9D7-449B-9006-9CB20308149C}" type="parTrans" cxnId="{C627E072-B208-4AF8-86A8-392CD1E325EA}">
      <dgm:prSet/>
      <dgm:spPr/>
      <dgm:t>
        <a:bodyPr/>
        <a:lstStyle/>
        <a:p>
          <a:endParaRPr lang="ru-RU"/>
        </a:p>
      </dgm:t>
    </dgm:pt>
    <dgm:pt modelId="{A660DF06-DCCD-4499-B4AF-9C3337589627}" type="sibTrans" cxnId="{C627E072-B208-4AF8-86A8-392CD1E325EA}">
      <dgm:prSet/>
      <dgm:spPr/>
      <dgm:t>
        <a:bodyPr/>
        <a:lstStyle/>
        <a:p>
          <a:endParaRPr lang="ru-RU"/>
        </a:p>
      </dgm:t>
    </dgm:pt>
    <dgm:pt modelId="{DE8E018A-9727-489D-B861-5F1F682C36EA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Совершенствование системы учебно-исследовательского проектирования на различных уровнях образования как средство активизации познавательной деятельности обучающихся  образовательной организации»</a:t>
          </a:r>
        </a:p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/>
        </a:p>
      </dgm:t>
    </dgm:pt>
    <dgm:pt modelId="{A7B0ECF9-69A6-4D0C-A138-B980266BA6E7}" type="parTrans" cxnId="{0072F6C9-ABEA-476D-A64B-108DACC6C74C}">
      <dgm:prSet/>
      <dgm:spPr/>
      <dgm:t>
        <a:bodyPr/>
        <a:lstStyle/>
        <a:p>
          <a:endParaRPr lang="ru-RU"/>
        </a:p>
      </dgm:t>
    </dgm:pt>
    <dgm:pt modelId="{0E5A24B4-D093-4EB2-9DDC-2C31DB8FAA89}" type="sibTrans" cxnId="{0072F6C9-ABEA-476D-A64B-108DACC6C74C}">
      <dgm:prSet/>
      <dgm:spPr/>
      <dgm:t>
        <a:bodyPr/>
        <a:lstStyle/>
        <a:p>
          <a:endParaRPr lang="ru-RU"/>
        </a:p>
      </dgm:t>
    </dgm:pt>
    <dgm:pt modelId="{8B37AC59-6C00-4334-8DC8-FFE80348A2DC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«Создание информационно-образовательного пространства образовательной организации как средства эффективной реализации ФГОС»</a:t>
          </a:r>
        </a:p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/>
        </a:p>
      </dgm:t>
    </dgm:pt>
    <dgm:pt modelId="{69C7372E-061C-468B-893F-205D8E9C6513}" type="parTrans" cxnId="{4C8606FC-E026-4592-8F51-A6CE662D294F}">
      <dgm:prSet/>
      <dgm:spPr/>
      <dgm:t>
        <a:bodyPr/>
        <a:lstStyle/>
        <a:p>
          <a:endParaRPr lang="ru-RU"/>
        </a:p>
      </dgm:t>
    </dgm:pt>
    <dgm:pt modelId="{C8CD88DF-A3B1-47C6-8334-E34EB5930321}" type="sibTrans" cxnId="{4C8606FC-E026-4592-8F51-A6CE662D294F}">
      <dgm:prSet/>
      <dgm:spPr/>
      <dgm:t>
        <a:bodyPr/>
        <a:lstStyle/>
        <a:p>
          <a:endParaRPr lang="ru-RU"/>
        </a:p>
      </dgm:t>
    </dgm:pt>
    <dgm:pt modelId="{E74623E3-7CF8-4C74-B41A-54CF2A58875B}">
      <dgm:prSet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МАОУ СШ №10 </a:t>
          </a:r>
        </a:p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г.Володарск</a:t>
          </a:r>
        </a:p>
        <a:p>
          <a:endParaRPr lang="ru-RU" sz="1400" dirty="0">
            <a:solidFill>
              <a:schemeClr val="tx1"/>
            </a:solidFill>
          </a:endParaRPr>
        </a:p>
      </dgm:t>
    </dgm:pt>
    <dgm:pt modelId="{01F909F7-CFD1-4CE9-93C8-F1F63A978E80}" type="parTrans" cxnId="{2BE22A05-DE61-480A-A470-2A73ED3AF4D1}">
      <dgm:prSet/>
      <dgm:spPr/>
      <dgm:t>
        <a:bodyPr/>
        <a:lstStyle/>
        <a:p>
          <a:endParaRPr lang="ru-RU"/>
        </a:p>
      </dgm:t>
    </dgm:pt>
    <dgm:pt modelId="{1A3EB737-40FB-4E70-8A3A-8AD7B11C7E78}" type="sibTrans" cxnId="{2BE22A05-DE61-480A-A470-2A73ED3AF4D1}">
      <dgm:prSet/>
      <dgm:spPr/>
      <dgm:t>
        <a:bodyPr/>
        <a:lstStyle/>
        <a:p>
          <a:endParaRPr lang="ru-RU"/>
        </a:p>
      </dgm:t>
    </dgm:pt>
    <dgm:pt modelId="{E245AC0C-A8F6-42D2-9780-365B4E113A2D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«Создание безопасных условий, гарантирующих охрану жизни и здоровья учащихся в урочное и внеурочное время»</a:t>
          </a:r>
        </a:p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/>
        </a:p>
      </dgm:t>
    </dgm:pt>
    <dgm:pt modelId="{816D2683-21D6-4D11-915A-F7B075FE138C}" type="parTrans" cxnId="{60240212-03BF-4DCB-B5D1-CF3FF80B93D5}">
      <dgm:prSet/>
      <dgm:spPr/>
      <dgm:t>
        <a:bodyPr/>
        <a:lstStyle/>
        <a:p>
          <a:endParaRPr lang="ru-RU"/>
        </a:p>
      </dgm:t>
    </dgm:pt>
    <dgm:pt modelId="{2ED9C229-71CF-4E4B-BFC5-E43F20B2AB32}" type="sibTrans" cxnId="{60240212-03BF-4DCB-B5D1-CF3FF80B93D5}">
      <dgm:prSet/>
      <dgm:spPr/>
      <dgm:t>
        <a:bodyPr/>
        <a:lstStyle/>
        <a:p>
          <a:endParaRPr lang="ru-RU"/>
        </a:p>
      </dgm:t>
    </dgm:pt>
    <dgm:pt modelId="{85403FCA-56D8-4B3C-BA09-DEEB13CFC8B7}">
      <dgm:prSet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МАОУ </a:t>
          </a:r>
        </a:p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«Гимназия №1»</a:t>
          </a:r>
        </a:p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п.Мулино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D7131E-AC54-40FA-A2C8-CCFC1FFE5038}" type="parTrans" cxnId="{D2DC28FA-BC43-4CB3-BF88-DA6D7C670246}">
      <dgm:prSet/>
      <dgm:spPr/>
      <dgm:t>
        <a:bodyPr/>
        <a:lstStyle/>
        <a:p>
          <a:endParaRPr lang="ru-RU"/>
        </a:p>
      </dgm:t>
    </dgm:pt>
    <dgm:pt modelId="{0C6BEE92-B1A0-43C6-BAC4-BE79971479B7}" type="sibTrans" cxnId="{D2DC28FA-BC43-4CB3-BF88-DA6D7C670246}">
      <dgm:prSet/>
      <dgm:spPr/>
      <dgm:t>
        <a:bodyPr/>
        <a:lstStyle/>
        <a:p>
          <a:endParaRPr lang="ru-RU"/>
        </a:p>
      </dgm:t>
    </dgm:pt>
    <dgm:pt modelId="{0FC76100-9F79-452E-8B8B-E86AF5B6BDED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«Проектирование воспитательной системы школы в условиях ФГОС»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4999C01-9C1A-474D-962C-F8A7DF139B61}" type="parTrans" cxnId="{392D1A0A-232C-4F50-BADE-A76E38A77DB0}">
      <dgm:prSet/>
      <dgm:spPr/>
      <dgm:t>
        <a:bodyPr/>
        <a:lstStyle/>
        <a:p>
          <a:endParaRPr lang="ru-RU"/>
        </a:p>
      </dgm:t>
    </dgm:pt>
    <dgm:pt modelId="{5B895FAD-4F53-4A39-8E62-6D50C0E0989F}" type="sibTrans" cxnId="{392D1A0A-232C-4F50-BADE-A76E38A77DB0}">
      <dgm:prSet/>
      <dgm:spPr/>
      <dgm:t>
        <a:bodyPr/>
        <a:lstStyle/>
        <a:p>
          <a:endParaRPr lang="ru-RU"/>
        </a:p>
      </dgm:t>
    </dgm:pt>
    <dgm:pt modelId="{74A56633-137C-47CE-A2BF-F37A49F0677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СШ №6 </a:t>
          </a:r>
        </a:p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п. Смолино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4E075DA-D7AE-4E2A-A872-612C3B0C6359}" type="sibTrans" cxnId="{96DDB2C5-2C20-49CE-BFDA-6B07E4E66B1B}">
      <dgm:prSet/>
      <dgm:spPr/>
      <dgm:t>
        <a:bodyPr/>
        <a:lstStyle/>
        <a:p>
          <a:endParaRPr lang="ru-RU"/>
        </a:p>
      </dgm:t>
    </dgm:pt>
    <dgm:pt modelId="{921C2C23-78E6-457D-BF43-81CFA4C5A0D2}" type="parTrans" cxnId="{96DDB2C5-2C20-49CE-BFDA-6B07E4E66B1B}">
      <dgm:prSet/>
      <dgm:spPr/>
      <dgm:t>
        <a:bodyPr/>
        <a:lstStyle/>
        <a:p>
          <a:endParaRPr lang="ru-RU"/>
        </a:p>
      </dgm:t>
    </dgm:pt>
    <dgm:pt modelId="{E4D2D945-7322-4A39-B3F8-489F2C4551CC}" type="pres">
      <dgm:prSet presAssocID="{401F2050-51FA-4093-AA6B-D50711E0E3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D0C149-B84C-4A01-8A70-2B57EA020C1C}" type="pres">
      <dgm:prSet presAssocID="{74A56633-137C-47CE-A2BF-F37A49F0677A}" presName="linNode" presStyleCnt="0"/>
      <dgm:spPr/>
    </dgm:pt>
    <dgm:pt modelId="{71FECDA4-79CD-4635-89BE-07A0E54EFACD}" type="pres">
      <dgm:prSet presAssocID="{74A56633-137C-47CE-A2BF-F37A49F0677A}" presName="parentText" presStyleLbl="node1" presStyleIdx="0" presStyleCnt="6" custScaleX="62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F890F-A34D-453D-B696-83092B5F933E}" type="pres">
      <dgm:prSet presAssocID="{74A56633-137C-47CE-A2BF-F37A49F0677A}" presName="descendantText" presStyleLbl="alignAccFollowNode1" presStyleIdx="0" presStyleCnt="6" custScaleX="124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A5BDB-5DB2-494C-8BBC-43D47D52857D}" type="pres">
      <dgm:prSet presAssocID="{E4E075DA-D7AE-4E2A-A872-612C3B0C6359}" presName="sp" presStyleCnt="0"/>
      <dgm:spPr/>
    </dgm:pt>
    <dgm:pt modelId="{43D43988-94D2-4288-8589-63C7649D6B16}" type="pres">
      <dgm:prSet presAssocID="{2C22D09A-0A9B-4337-8246-FAF9B3AC5E93}" presName="linNode" presStyleCnt="0"/>
      <dgm:spPr/>
    </dgm:pt>
    <dgm:pt modelId="{1F64524C-D444-449B-A111-1D5BF8428AA5}" type="pres">
      <dgm:prSet presAssocID="{2C22D09A-0A9B-4337-8246-FAF9B3AC5E93}" presName="parentText" presStyleLbl="node1" presStyleIdx="1" presStyleCnt="6" custScaleX="63550" custLinFactNeighborX="-570" custLinFactNeighborY="-22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209A55-D095-4EA0-87FE-C0D6A73F938D}" type="pres">
      <dgm:prSet presAssocID="{2C22D09A-0A9B-4337-8246-FAF9B3AC5E93}" presName="descendantText" presStyleLbl="alignAccFollowNode1" presStyleIdx="1" presStyleCnt="6" custScaleX="127802" custLinFactNeighborX="2212" custLinFactNeighborY="-5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943C10-D3C4-4B76-B5E4-55D078EE22D9}" type="pres">
      <dgm:prSet presAssocID="{D6C13032-871C-41C5-A047-F141A96D42C2}" presName="sp" presStyleCnt="0"/>
      <dgm:spPr/>
    </dgm:pt>
    <dgm:pt modelId="{1B505426-79EA-4F17-AE97-90A091D0A507}" type="pres">
      <dgm:prSet presAssocID="{0EB75F8E-DE7F-46C8-B6E9-3D1265F0F09C}" presName="linNode" presStyleCnt="0"/>
      <dgm:spPr/>
    </dgm:pt>
    <dgm:pt modelId="{D37DD784-89AC-40D4-81AA-0C86E708FBEE}" type="pres">
      <dgm:prSet presAssocID="{0EB75F8E-DE7F-46C8-B6E9-3D1265F0F09C}" presName="parentText" presStyleLbl="node1" presStyleIdx="2" presStyleCnt="6" custScaleX="624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0533B-F37C-4DED-B7A9-15E86FEA907E}" type="pres">
      <dgm:prSet presAssocID="{0EB75F8E-DE7F-46C8-B6E9-3D1265F0F09C}" presName="descendantText" presStyleLbl="alignAccFollowNode1" presStyleIdx="2" presStyleCnt="6" custScaleX="12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F09BD-5CD0-40C2-B1D0-CDA8DB2F5219}" type="pres">
      <dgm:prSet presAssocID="{67A71EE4-140C-4C03-B389-EED83747898C}" presName="sp" presStyleCnt="0"/>
      <dgm:spPr/>
    </dgm:pt>
    <dgm:pt modelId="{F00DBDC4-CEE9-4249-8887-CC2955850FF0}" type="pres">
      <dgm:prSet presAssocID="{CCC0096B-B385-4FEB-8025-D388BC4C836A}" presName="linNode" presStyleCnt="0"/>
      <dgm:spPr/>
    </dgm:pt>
    <dgm:pt modelId="{A3139572-F683-4977-8C22-9FC9526D6986}" type="pres">
      <dgm:prSet presAssocID="{CCC0096B-B385-4FEB-8025-D388BC4C836A}" presName="parentText" presStyleLbl="node1" presStyleIdx="3" presStyleCnt="6" custScaleX="775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96F3C8-6E71-46A2-8145-E13FB7CB6D9A}" type="pres">
      <dgm:prSet presAssocID="{CCC0096B-B385-4FEB-8025-D388BC4C836A}" presName="descendantText" presStyleLbl="alignAccFollowNode1" presStyleIdx="3" presStyleCnt="6" custScaleX="149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67754-7294-4A1C-BC92-E663B50C9B06}" type="pres">
      <dgm:prSet presAssocID="{A660DF06-DCCD-4499-B4AF-9C3337589627}" presName="sp" presStyleCnt="0"/>
      <dgm:spPr/>
    </dgm:pt>
    <dgm:pt modelId="{F9495D60-9E7E-4365-AC70-565820AAFEA3}" type="pres">
      <dgm:prSet presAssocID="{E74623E3-7CF8-4C74-B41A-54CF2A58875B}" presName="linNode" presStyleCnt="0"/>
      <dgm:spPr/>
    </dgm:pt>
    <dgm:pt modelId="{8D56E62B-3431-46AE-830A-9DA00107A7FF}" type="pres">
      <dgm:prSet presAssocID="{E74623E3-7CF8-4C74-B41A-54CF2A58875B}" presName="parentText" presStyleLbl="node1" presStyleIdx="4" presStyleCnt="6" custScaleX="655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7DE5F-B8DB-42F5-A433-F999291691E4}" type="pres">
      <dgm:prSet presAssocID="{E74623E3-7CF8-4C74-B41A-54CF2A58875B}" presName="descendantText" presStyleLbl="alignAccFollowNode1" presStyleIdx="4" presStyleCnt="6" custScaleX="129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FD8F0-A56F-4A2E-A984-160AA8973A36}" type="pres">
      <dgm:prSet presAssocID="{1A3EB737-40FB-4E70-8A3A-8AD7B11C7E78}" presName="sp" presStyleCnt="0"/>
      <dgm:spPr/>
    </dgm:pt>
    <dgm:pt modelId="{484329A0-A5F0-4B1E-AF5D-4AA757223B29}" type="pres">
      <dgm:prSet presAssocID="{85403FCA-56D8-4B3C-BA09-DEEB13CFC8B7}" presName="linNode" presStyleCnt="0"/>
      <dgm:spPr/>
    </dgm:pt>
    <dgm:pt modelId="{BB9F62B3-41FC-4A7A-97AE-915DCD9FC38E}" type="pres">
      <dgm:prSet presAssocID="{85403FCA-56D8-4B3C-BA09-DEEB13CFC8B7}" presName="parentText" presStyleLbl="node1" presStyleIdx="5" presStyleCnt="6" custScaleX="621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61E06F-597B-4A4E-8D3B-80A5F69F2FCC}" type="pres">
      <dgm:prSet presAssocID="{85403FCA-56D8-4B3C-BA09-DEEB13CFC8B7}" presName="descendantText" presStyleLbl="alignAccFollowNode1" presStyleIdx="5" presStyleCnt="6" custScaleX="120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C90E8A-CF3F-4AE4-A88B-90A9C43C5BE4}" type="presOf" srcId="{0FC76100-9F79-452E-8B8B-E86AF5B6BDED}" destId="{7D61E06F-597B-4A4E-8D3B-80A5F69F2FCC}" srcOrd="0" destOrd="0" presId="urn:microsoft.com/office/officeart/2005/8/layout/vList5"/>
    <dgm:cxn modelId="{523079AE-9634-4D46-A7F0-5F75A1CF26BD}" srcId="{401F2050-51FA-4093-AA6B-D50711E0E368}" destId="{2C22D09A-0A9B-4337-8246-FAF9B3AC5E93}" srcOrd="1" destOrd="0" parTransId="{AE713C86-26E9-47E9-8925-7241827CA950}" sibTransId="{D6C13032-871C-41C5-A047-F141A96D42C2}"/>
    <dgm:cxn modelId="{6EF5105F-98FA-4708-802F-825D7036F394}" type="presOf" srcId="{85403FCA-56D8-4B3C-BA09-DEEB13CFC8B7}" destId="{BB9F62B3-41FC-4A7A-97AE-915DCD9FC38E}" srcOrd="0" destOrd="0" presId="urn:microsoft.com/office/officeart/2005/8/layout/vList5"/>
    <dgm:cxn modelId="{198580A0-F228-4356-9B07-45DA20E07895}" type="presOf" srcId="{655ED616-830D-482F-8191-0BD78E4F5ED3}" destId="{49209A55-D095-4EA0-87FE-C0D6A73F938D}" srcOrd="0" destOrd="0" presId="urn:microsoft.com/office/officeart/2005/8/layout/vList5"/>
    <dgm:cxn modelId="{CFF0497E-1542-4816-A978-43850A99D51E}" srcId="{2C22D09A-0A9B-4337-8246-FAF9B3AC5E93}" destId="{655ED616-830D-482F-8191-0BD78E4F5ED3}" srcOrd="0" destOrd="0" parTransId="{FC6D9F8D-AE7B-457D-A2EB-CC11BD46233F}" sibTransId="{097662F3-EA45-4B4F-87B3-195D1C59A00C}"/>
    <dgm:cxn modelId="{60240212-03BF-4DCB-B5D1-CF3FF80B93D5}" srcId="{E74623E3-7CF8-4C74-B41A-54CF2A58875B}" destId="{E245AC0C-A8F6-42D2-9780-365B4E113A2D}" srcOrd="0" destOrd="0" parTransId="{816D2683-21D6-4D11-915A-F7B075FE138C}" sibTransId="{2ED9C229-71CF-4E4B-BFC5-E43F20B2AB32}"/>
    <dgm:cxn modelId="{2BE22A05-DE61-480A-A470-2A73ED3AF4D1}" srcId="{401F2050-51FA-4093-AA6B-D50711E0E368}" destId="{E74623E3-7CF8-4C74-B41A-54CF2A58875B}" srcOrd="4" destOrd="0" parTransId="{01F909F7-CFD1-4CE9-93C8-F1F63A978E80}" sibTransId="{1A3EB737-40FB-4E70-8A3A-8AD7B11C7E78}"/>
    <dgm:cxn modelId="{A8EF9E9C-885E-4583-BA90-C9EE6289FFE2}" type="presOf" srcId="{2C22D09A-0A9B-4337-8246-FAF9B3AC5E93}" destId="{1F64524C-D444-449B-A111-1D5BF8428AA5}" srcOrd="0" destOrd="0" presId="urn:microsoft.com/office/officeart/2005/8/layout/vList5"/>
    <dgm:cxn modelId="{74E739D0-DE00-4462-A4C8-5E5179A4D148}" type="presOf" srcId="{8B37AC59-6C00-4334-8DC8-FFE80348A2DC}" destId="{EF96F3C8-6E71-46A2-8145-E13FB7CB6D9A}" srcOrd="0" destOrd="0" presId="urn:microsoft.com/office/officeart/2005/8/layout/vList5"/>
    <dgm:cxn modelId="{C627E072-B208-4AF8-86A8-392CD1E325EA}" srcId="{401F2050-51FA-4093-AA6B-D50711E0E368}" destId="{CCC0096B-B385-4FEB-8025-D388BC4C836A}" srcOrd="3" destOrd="0" parTransId="{0BDEEBF3-A9D7-449B-9006-9CB20308149C}" sibTransId="{A660DF06-DCCD-4499-B4AF-9C3337589627}"/>
    <dgm:cxn modelId="{A8FFD138-FE17-45E0-822A-2708716B58CF}" type="presOf" srcId="{CCC0096B-B385-4FEB-8025-D388BC4C836A}" destId="{A3139572-F683-4977-8C22-9FC9526D6986}" srcOrd="0" destOrd="0" presId="urn:microsoft.com/office/officeart/2005/8/layout/vList5"/>
    <dgm:cxn modelId="{4C8606FC-E026-4592-8F51-A6CE662D294F}" srcId="{CCC0096B-B385-4FEB-8025-D388BC4C836A}" destId="{8B37AC59-6C00-4334-8DC8-FFE80348A2DC}" srcOrd="0" destOrd="0" parTransId="{69C7372E-061C-468B-893F-205D8E9C6513}" sibTransId="{C8CD88DF-A3B1-47C6-8334-E34EB5930321}"/>
    <dgm:cxn modelId="{96DDB2C5-2C20-49CE-BFDA-6B07E4E66B1B}" srcId="{401F2050-51FA-4093-AA6B-D50711E0E368}" destId="{74A56633-137C-47CE-A2BF-F37A49F0677A}" srcOrd="0" destOrd="0" parTransId="{921C2C23-78E6-457D-BF43-81CFA4C5A0D2}" sibTransId="{E4E075DA-D7AE-4E2A-A872-612C3B0C6359}"/>
    <dgm:cxn modelId="{D075DF5F-7894-457F-9674-0DABDA563E17}" type="presOf" srcId="{401F2050-51FA-4093-AA6B-D50711E0E368}" destId="{E4D2D945-7322-4A39-B3F8-489F2C4551CC}" srcOrd="0" destOrd="0" presId="urn:microsoft.com/office/officeart/2005/8/layout/vList5"/>
    <dgm:cxn modelId="{88250FF0-2EA7-4B48-88A4-9098952F4102}" type="presOf" srcId="{E74623E3-7CF8-4C74-B41A-54CF2A58875B}" destId="{8D56E62B-3431-46AE-830A-9DA00107A7FF}" srcOrd="0" destOrd="0" presId="urn:microsoft.com/office/officeart/2005/8/layout/vList5"/>
    <dgm:cxn modelId="{118228EB-D4DE-4DBF-9D2C-54CD2152C57C}" type="presOf" srcId="{DE8E018A-9727-489D-B861-5F1F682C36EA}" destId="{B8F0533B-F37C-4DED-B7A9-15E86FEA907E}" srcOrd="0" destOrd="0" presId="urn:microsoft.com/office/officeart/2005/8/layout/vList5"/>
    <dgm:cxn modelId="{0072F6C9-ABEA-476D-A64B-108DACC6C74C}" srcId="{0EB75F8E-DE7F-46C8-B6E9-3D1265F0F09C}" destId="{DE8E018A-9727-489D-B861-5F1F682C36EA}" srcOrd="0" destOrd="0" parTransId="{A7B0ECF9-69A6-4D0C-A138-B980266BA6E7}" sibTransId="{0E5A24B4-D093-4EB2-9DDC-2C31DB8FAA89}"/>
    <dgm:cxn modelId="{AF926B91-0BD1-415F-8BDA-6D4A4BEA6121}" srcId="{74A56633-137C-47CE-A2BF-F37A49F0677A}" destId="{B22F15E9-1E52-4D36-A054-FBE8C23282D1}" srcOrd="0" destOrd="0" parTransId="{AEB83EF0-7E48-4050-864A-E5C294C70A96}" sibTransId="{784FF538-E609-484A-8338-310585DB643F}"/>
    <dgm:cxn modelId="{ED7D46D5-DF5E-4944-9533-F83DC8E58AC5}" type="presOf" srcId="{0EB75F8E-DE7F-46C8-B6E9-3D1265F0F09C}" destId="{D37DD784-89AC-40D4-81AA-0C86E708FBEE}" srcOrd="0" destOrd="0" presId="urn:microsoft.com/office/officeart/2005/8/layout/vList5"/>
    <dgm:cxn modelId="{444064B9-6B61-4F3E-A19C-E371C2F752C1}" srcId="{401F2050-51FA-4093-AA6B-D50711E0E368}" destId="{0EB75F8E-DE7F-46C8-B6E9-3D1265F0F09C}" srcOrd="2" destOrd="0" parTransId="{F959AEEF-764E-413B-BD5A-30544E1E11F1}" sibTransId="{67A71EE4-140C-4C03-B389-EED83747898C}"/>
    <dgm:cxn modelId="{B03B7AF5-41B1-4FB3-8096-7F64FB015A8F}" type="presOf" srcId="{E245AC0C-A8F6-42D2-9780-365B4E113A2D}" destId="{1337DE5F-B8DB-42F5-A433-F999291691E4}" srcOrd="0" destOrd="0" presId="urn:microsoft.com/office/officeart/2005/8/layout/vList5"/>
    <dgm:cxn modelId="{D2DC28FA-BC43-4CB3-BF88-DA6D7C670246}" srcId="{401F2050-51FA-4093-AA6B-D50711E0E368}" destId="{85403FCA-56D8-4B3C-BA09-DEEB13CFC8B7}" srcOrd="5" destOrd="0" parTransId="{C5D7131E-AC54-40FA-A2C8-CCFC1FFE5038}" sibTransId="{0C6BEE92-B1A0-43C6-BAC4-BE79971479B7}"/>
    <dgm:cxn modelId="{BD4F724E-968A-4F26-8265-0E255CB80EAE}" type="presOf" srcId="{B22F15E9-1E52-4D36-A054-FBE8C23282D1}" destId="{D29F890F-A34D-453D-B696-83092B5F933E}" srcOrd="0" destOrd="0" presId="urn:microsoft.com/office/officeart/2005/8/layout/vList5"/>
    <dgm:cxn modelId="{392D1A0A-232C-4F50-BADE-A76E38A77DB0}" srcId="{85403FCA-56D8-4B3C-BA09-DEEB13CFC8B7}" destId="{0FC76100-9F79-452E-8B8B-E86AF5B6BDED}" srcOrd="0" destOrd="0" parTransId="{B4999C01-9C1A-474D-962C-F8A7DF139B61}" sibTransId="{5B895FAD-4F53-4A39-8E62-6D50C0E0989F}"/>
    <dgm:cxn modelId="{CAB27829-6981-4E8B-AA95-F4800321A047}" type="presOf" srcId="{74A56633-137C-47CE-A2BF-F37A49F0677A}" destId="{71FECDA4-79CD-4635-89BE-07A0E54EFACD}" srcOrd="0" destOrd="0" presId="urn:microsoft.com/office/officeart/2005/8/layout/vList5"/>
    <dgm:cxn modelId="{D919EFA0-96E9-4F2E-896E-4B3ED20ECE46}" type="presParOf" srcId="{E4D2D945-7322-4A39-B3F8-489F2C4551CC}" destId="{7CD0C149-B84C-4A01-8A70-2B57EA020C1C}" srcOrd="0" destOrd="0" presId="urn:microsoft.com/office/officeart/2005/8/layout/vList5"/>
    <dgm:cxn modelId="{F9BA5D80-3226-4C56-BF70-2BD83B766573}" type="presParOf" srcId="{7CD0C149-B84C-4A01-8A70-2B57EA020C1C}" destId="{71FECDA4-79CD-4635-89BE-07A0E54EFACD}" srcOrd="0" destOrd="0" presId="urn:microsoft.com/office/officeart/2005/8/layout/vList5"/>
    <dgm:cxn modelId="{02DCBDB8-40DA-4AC7-822B-6FF0B069108E}" type="presParOf" srcId="{7CD0C149-B84C-4A01-8A70-2B57EA020C1C}" destId="{D29F890F-A34D-453D-B696-83092B5F933E}" srcOrd="1" destOrd="0" presId="urn:microsoft.com/office/officeart/2005/8/layout/vList5"/>
    <dgm:cxn modelId="{4F5F3413-4195-4D62-8C5D-806EEFDCCE4F}" type="presParOf" srcId="{E4D2D945-7322-4A39-B3F8-489F2C4551CC}" destId="{456A5BDB-5DB2-494C-8BBC-43D47D52857D}" srcOrd="1" destOrd="0" presId="urn:microsoft.com/office/officeart/2005/8/layout/vList5"/>
    <dgm:cxn modelId="{878A0959-BFC0-4E78-8D53-B877DDCC2EC1}" type="presParOf" srcId="{E4D2D945-7322-4A39-B3F8-489F2C4551CC}" destId="{43D43988-94D2-4288-8589-63C7649D6B16}" srcOrd="2" destOrd="0" presId="urn:microsoft.com/office/officeart/2005/8/layout/vList5"/>
    <dgm:cxn modelId="{24011AE3-A214-4605-9593-5FAC76401A7A}" type="presParOf" srcId="{43D43988-94D2-4288-8589-63C7649D6B16}" destId="{1F64524C-D444-449B-A111-1D5BF8428AA5}" srcOrd="0" destOrd="0" presId="urn:microsoft.com/office/officeart/2005/8/layout/vList5"/>
    <dgm:cxn modelId="{5B69CB70-1B1C-428B-8747-DD16493684A1}" type="presParOf" srcId="{43D43988-94D2-4288-8589-63C7649D6B16}" destId="{49209A55-D095-4EA0-87FE-C0D6A73F938D}" srcOrd="1" destOrd="0" presId="urn:microsoft.com/office/officeart/2005/8/layout/vList5"/>
    <dgm:cxn modelId="{E05A8C3C-928F-48DF-8695-ECAE722D4342}" type="presParOf" srcId="{E4D2D945-7322-4A39-B3F8-489F2C4551CC}" destId="{E1943C10-D3C4-4B76-B5E4-55D078EE22D9}" srcOrd="3" destOrd="0" presId="urn:microsoft.com/office/officeart/2005/8/layout/vList5"/>
    <dgm:cxn modelId="{DBD7F4E1-7FE9-431A-929E-9624B16C36A3}" type="presParOf" srcId="{E4D2D945-7322-4A39-B3F8-489F2C4551CC}" destId="{1B505426-79EA-4F17-AE97-90A091D0A507}" srcOrd="4" destOrd="0" presId="urn:microsoft.com/office/officeart/2005/8/layout/vList5"/>
    <dgm:cxn modelId="{7B93347A-C2F2-4134-91BB-DAF4800C638B}" type="presParOf" srcId="{1B505426-79EA-4F17-AE97-90A091D0A507}" destId="{D37DD784-89AC-40D4-81AA-0C86E708FBEE}" srcOrd="0" destOrd="0" presId="urn:microsoft.com/office/officeart/2005/8/layout/vList5"/>
    <dgm:cxn modelId="{0BE9FFDA-4D70-4EBE-A6E7-8616E6A39BDB}" type="presParOf" srcId="{1B505426-79EA-4F17-AE97-90A091D0A507}" destId="{B8F0533B-F37C-4DED-B7A9-15E86FEA907E}" srcOrd="1" destOrd="0" presId="urn:microsoft.com/office/officeart/2005/8/layout/vList5"/>
    <dgm:cxn modelId="{83335877-E176-49FC-B3DF-8A45311BF925}" type="presParOf" srcId="{E4D2D945-7322-4A39-B3F8-489F2C4551CC}" destId="{33BF09BD-5CD0-40C2-B1D0-CDA8DB2F5219}" srcOrd="5" destOrd="0" presId="urn:microsoft.com/office/officeart/2005/8/layout/vList5"/>
    <dgm:cxn modelId="{07556DAF-0554-443E-8D52-E0BE19FD07AD}" type="presParOf" srcId="{E4D2D945-7322-4A39-B3F8-489F2C4551CC}" destId="{F00DBDC4-CEE9-4249-8887-CC2955850FF0}" srcOrd="6" destOrd="0" presId="urn:microsoft.com/office/officeart/2005/8/layout/vList5"/>
    <dgm:cxn modelId="{43B24A2C-308D-4B0F-A3A8-576AF43C3532}" type="presParOf" srcId="{F00DBDC4-CEE9-4249-8887-CC2955850FF0}" destId="{A3139572-F683-4977-8C22-9FC9526D6986}" srcOrd="0" destOrd="0" presId="urn:microsoft.com/office/officeart/2005/8/layout/vList5"/>
    <dgm:cxn modelId="{D299825B-AD02-459E-9A9F-95992B3480D3}" type="presParOf" srcId="{F00DBDC4-CEE9-4249-8887-CC2955850FF0}" destId="{EF96F3C8-6E71-46A2-8145-E13FB7CB6D9A}" srcOrd="1" destOrd="0" presId="urn:microsoft.com/office/officeart/2005/8/layout/vList5"/>
    <dgm:cxn modelId="{D8932F5A-95D5-4970-9A0E-9B06EE787416}" type="presParOf" srcId="{E4D2D945-7322-4A39-B3F8-489F2C4551CC}" destId="{43A67754-7294-4A1C-BC92-E663B50C9B06}" srcOrd="7" destOrd="0" presId="urn:microsoft.com/office/officeart/2005/8/layout/vList5"/>
    <dgm:cxn modelId="{7FD8A468-A779-49EF-859D-409689FE5731}" type="presParOf" srcId="{E4D2D945-7322-4A39-B3F8-489F2C4551CC}" destId="{F9495D60-9E7E-4365-AC70-565820AAFEA3}" srcOrd="8" destOrd="0" presId="urn:microsoft.com/office/officeart/2005/8/layout/vList5"/>
    <dgm:cxn modelId="{AD8FFBFC-F1B1-4C17-B197-FF83C761B0D1}" type="presParOf" srcId="{F9495D60-9E7E-4365-AC70-565820AAFEA3}" destId="{8D56E62B-3431-46AE-830A-9DA00107A7FF}" srcOrd="0" destOrd="0" presId="urn:microsoft.com/office/officeart/2005/8/layout/vList5"/>
    <dgm:cxn modelId="{A8446FA2-B6C5-4570-AB48-78F7093CBC45}" type="presParOf" srcId="{F9495D60-9E7E-4365-AC70-565820AAFEA3}" destId="{1337DE5F-B8DB-42F5-A433-F999291691E4}" srcOrd="1" destOrd="0" presId="urn:microsoft.com/office/officeart/2005/8/layout/vList5"/>
    <dgm:cxn modelId="{49C166AB-A09D-41CA-A299-5050F76B2F15}" type="presParOf" srcId="{E4D2D945-7322-4A39-B3F8-489F2C4551CC}" destId="{7D3FD8F0-A56F-4A2E-A984-160AA8973A36}" srcOrd="9" destOrd="0" presId="urn:microsoft.com/office/officeart/2005/8/layout/vList5"/>
    <dgm:cxn modelId="{0AA195B7-3460-4206-B8A4-00643355F871}" type="presParOf" srcId="{E4D2D945-7322-4A39-B3F8-489F2C4551CC}" destId="{484329A0-A5F0-4B1E-AF5D-4AA757223B29}" srcOrd="10" destOrd="0" presId="urn:microsoft.com/office/officeart/2005/8/layout/vList5"/>
    <dgm:cxn modelId="{DC376C8E-BA8B-4611-BEFB-F5946E6F14D3}" type="presParOf" srcId="{484329A0-A5F0-4B1E-AF5D-4AA757223B29}" destId="{BB9F62B3-41FC-4A7A-97AE-915DCD9FC38E}" srcOrd="0" destOrd="0" presId="urn:microsoft.com/office/officeart/2005/8/layout/vList5"/>
    <dgm:cxn modelId="{8A96FCD2-C4D2-4E15-8273-E011166041E6}" type="presParOf" srcId="{484329A0-A5F0-4B1E-AF5D-4AA757223B29}" destId="{7D61E06F-597B-4A4E-8D3B-80A5F69F2FC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937D4-AC69-4921-9C52-79E1F675F5C5}">
      <dsp:nvSpPr>
        <dsp:cNvPr id="0" name=""/>
        <dsp:cNvSpPr/>
      </dsp:nvSpPr>
      <dsp:spPr>
        <a:xfrm>
          <a:off x="1461947" y="2860553"/>
          <a:ext cx="2605684" cy="21800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 (2)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0755" y="3194209"/>
        <a:ext cx="1808069" cy="1512694"/>
      </dsp:txXfrm>
    </dsp:sp>
    <dsp:sp modelId="{03BA52FF-AB9F-4687-B54E-3D6C2806558C}">
      <dsp:nvSpPr>
        <dsp:cNvPr id="0" name=""/>
        <dsp:cNvSpPr/>
      </dsp:nvSpPr>
      <dsp:spPr>
        <a:xfrm>
          <a:off x="1774516" y="3791403"/>
          <a:ext cx="240221" cy="2070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CCC28A-3BDF-4884-9875-4AA837FE1D6E}">
      <dsp:nvSpPr>
        <dsp:cNvPr id="0" name=""/>
        <dsp:cNvSpPr/>
      </dsp:nvSpPr>
      <dsp:spPr>
        <a:xfrm>
          <a:off x="262853" y="2941757"/>
          <a:ext cx="2051736" cy="176895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2490C3-4AB9-43EC-82F3-AD625EF84D97}">
      <dsp:nvSpPr>
        <dsp:cNvPr id="0" name=""/>
        <dsp:cNvSpPr/>
      </dsp:nvSpPr>
      <dsp:spPr>
        <a:xfrm>
          <a:off x="1364169" y="3595580"/>
          <a:ext cx="240221" cy="2070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2CDDDE-9A08-49F4-AB02-3D78EA20CF5B}">
      <dsp:nvSpPr>
        <dsp:cNvPr id="0" name=""/>
        <dsp:cNvSpPr/>
      </dsp:nvSpPr>
      <dsp:spPr>
        <a:xfrm>
          <a:off x="3416785" y="1953250"/>
          <a:ext cx="2616332" cy="224887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ОО (13)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2219" y="2301741"/>
        <a:ext cx="1805464" cy="1551889"/>
      </dsp:txXfrm>
    </dsp:sp>
    <dsp:sp modelId="{57CD276C-778C-4FA6-A332-51EDCA2EECC3}">
      <dsp:nvSpPr>
        <dsp:cNvPr id="0" name=""/>
        <dsp:cNvSpPr/>
      </dsp:nvSpPr>
      <dsp:spPr>
        <a:xfrm>
          <a:off x="4871835" y="3572679"/>
          <a:ext cx="240221" cy="2070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2050A7-4936-4843-A25A-F650F78615FC}">
      <dsp:nvSpPr>
        <dsp:cNvPr id="0" name=""/>
        <dsp:cNvSpPr/>
      </dsp:nvSpPr>
      <dsp:spPr>
        <a:xfrm>
          <a:off x="5112570" y="2520287"/>
          <a:ext cx="2182206" cy="197546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4CE358-CD0A-4095-B666-5ABFC000526F}">
      <dsp:nvSpPr>
        <dsp:cNvPr id="0" name=""/>
        <dsp:cNvSpPr/>
      </dsp:nvSpPr>
      <dsp:spPr>
        <a:xfrm>
          <a:off x="5270499" y="3791403"/>
          <a:ext cx="240221" cy="2070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AE8EC1-D1BB-4B39-A666-1A5AD4D2B5E5}">
      <dsp:nvSpPr>
        <dsp:cNvPr id="0" name=""/>
        <dsp:cNvSpPr/>
      </dsp:nvSpPr>
      <dsp:spPr>
        <a:xfrm>
          <a:off x="1461947" y="832022"/>
          <a:ext cx="2570271" cy="2249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 (17)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3597" y="1183550"/>
        <a:ext cx="1766971" cy="1546470"/>
      </dsp:txXfrm>
    </dsp:sp>
    <dsp:sp modelId="{13AFC238-9DCA-4669-A170-6CF0FBF82C6C}">
      <dsp:nvSpPr>
        <dsp:cNvPr id="0" name=""/>
        <dsp:cNvSpPr/>
      </dsp:nvSpPr>
      <dsp:spPr>
        <a:xfrm>
          <a:off x="3112160" y="1110631"/>
          <a:ext cx="240221" cy="2070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3EEDB0-6654-46BB-81AA-C2B26257A975}">
      <dsp:nvSpPr>
        <dsp:cNvPr id="0" name=""/>
        <dsp:cNvSpPr/>
      </dsp:nvSpPr>
      <dsp:spPr>
        <a:xfrm>
          <a:off x="2952323" y="0"/>
          <a:ext cx="2239162" cy="18693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1E6949-ACC2-4BB3-91A3-CD8FEC29D089}">
      <dsp:nvSpPr>
        <dsp:cNvPr id="0" name=""/>
        <dsp:cNvSpPr/>
      </dsp:nvSpPr>
      <dsp:spPr>
        <a:xfrm>
          <a:off x="3529809" y="882560"/>
          <a:ext cx="240221" cy="2070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F4A68-0554-420C-8E11-815776C5C479}">
      <dsp:nvSpPr>
        <dsp:cNvPr id="0" name=""/>
        <dsp:cNvSpPr/>
      </dsp:nvSpPr>
      <dsp:spPr>
        <a:xfrm>
          <a:off x="2996563" y="1072"/>
          <a:ext cx="3231214" cy="1461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99983 руб. в год</a:t>
          </a:r>
          <a:endParaRPr lang="ru-RU" sz="2800" kern="1200" dirty="0"/>
        </a:p>
      </dsp:txBody>
      <dsp:txXfrm>
        <a:off x="2996563" y="1072"/>
        <a:ext cx="3231214" cy="1461426"/>
      </dsp:txXfrm>
    </dsp:sp>
    <dsp:sp modelId="{C57062D3-8B8E-46EE-8B17-4221469C1276}">
      <dsp:nvSpPr>
        <dsp:cNvPr id="0" name=""/>
        <dsp:cNvSpPr/>
      </dsp:nvSpPr>
      <dsp:spPr>
        <a:xfrm>
          <a:off x="1405070" y="1072"/>
          <a:ext cx="1446812" cy="1461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75F60F-1AF2-45F3-AA93-DF4747C3669E}">
      <dsp:nvSpPr>
        <dsp:cNvPr id="0" name=""/>
        <dsp:cNvSpPr/>
      </dsp:nvSpPr>
      <dsp:spPr>
        <a:xfrm>
          <a:off x="1405070" y="1703634"/>
          <a:ext cx="3231214" cy="1461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61618 руб. в год</a:t>
          </a:r>
          <a:endParaRPr lang="ru-RU" sz="2800" b="1" kern="1200" dirty="0"/>
        </a:p>
      </dsp:txBody>
      <dsp:txXfrm>
        <a:off x="1405070" y="1703634"/>
        <a:ext cx="3231214" cy="1461426"/>
      </dsp:txXfrm>
    </dsp:sp>
    <dsp:sp modelId="{089F4A98-0A7B-4768-8C41-3EFA02258606}">
      <dsp:nvSpPr>
        <dsp:cNvPr id="0" name=""/>
        <dsp:cNvSpPr/>
      </dsp:nvSpPr>
      <dsp:spPr>
        <a:xfrm>
          <a:off x="4780965" y="1703634"/>
          <a:ext cx="1446812" cy="1461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F9114A-8A79-408C-8B21-A9D2C1F163C0}">
      <dsp:nvSpPr>
        <dsp:cNvPr id="0" name=""/>
        <dsp:cNvSpPr/>
      </dsp:nvSpPr>
      <dsp:spPr>
        <a:xfrm>
          <a:off x="2996563" y="3406196"/>
          <a:ext cx="3231214" cy="1461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11896 руб. в год</a:t>
          </a:r>
          <a:endParaRPr lang="ru-RU" sz="2800" b="1" kern="1200" dirty="0"/>
        </a:p>
      </dsp:txBody>
      <dsp:txXfrm>
        <a:off x="2996563" y="3406196"/>
        <a:ext cx="3231214" cy="1461426"/>
      </dsp:txXfrm>
    </dsp:sp>
    <dsp:sp modelId="{BB83255B-1E7D-4BBF-8FDE-6D1619F85645}">
      <dsp:nvSpPr>
        <dsp:cNvPr id="0" name=""/>
        <dsp:cNvSpPr/>
      </dsp:nvSpPr>
      <dsp:spPr>
        <a:xfrm>
          <a:off x="1405070" y="3406196"/>
          <a:ext cx="1446812" cy="1461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93713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7938" y="0"/>
            <a:ext cx="2922587" cy="493713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919012-7671-4E47-BBB3-0CAFC4C7CC83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36" tIns="45418" rIns="90836" bIns="45418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688" y="4689475"/>
            <a:ext cx="5392737" cy="4443413"/>
          </a:xfrm>
          <a:prstGeom prst="rect">
            <a:avLst/>
          </a:prstGeom>
        </p:spPr>
        <p:txBody>
          <a:bodyPr vert="horz" lIns="90836" tIns="45418" rIns="90836" bIns="4541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2588" cy="493712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7938" y="9377363"/>
            <a:ext cx="2922587" cy="493712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51FA12-07A6-4D37-BE05-F61041F7F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660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F32E77-B132-4615-8A6B-F5C3F344357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BBF25-B156-4DF0-9ECC-575E3D05A578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8EB8A-DE84-49A7-B569-8C71E984DE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1A345-55A4-41AF-A853-2BEB2EC768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4756F-8897-4EF6-B859-88F5CDE4CD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D065D-AC71-4873-B2CE-A63E522141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637CE-8BF8-40AE-9700-6D9423AD32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0D61B-A368-423D-B3DC-4868F6E9F2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2336A0-929E-40F9-8BB5-442683F901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84CC-F456-47C2-B516-7069ABEB44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60666-DAE6-4252-94F5-EB821FFE06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C4A66-EE92-4A18-86C5-4EFE659CBC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A8B4A-ECC8-4E0B-B66B-FA3054874D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93FD5F0-ED93-4F1D-8202-4A48692E70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8" name="Picture 2" descr="C:\Documents and Settings\Лёсик\Рабочий стол\к семинару\139\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1"/>
          <p:cNvSpPr>
            <a:spLocks noChangeArrowheads="1"/>
          </p:cNvSpPr>
          <p:nvPr/>
        </p:nvSpPr>
        <p:spPr bwMode="auto">
          <a:xfrm>
            <a:off x="1071563" y="858609"/>
            <a:ext cx="72866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Публичный отчет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Управления  </a:t>
            </a:r>
            <a:r>
              <a:rPr lang="ru-RU" sz="2800" b="1" dirty="0">
                <a:solidFill>
                  <a:schemeClr val="tx2"/>
                </a:solidFill>
              </a:rPr>
              <a:t>образования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администрации Володарского </a:t>
            </a:r>
            <a:r>
              <a:rPr lang="ru-RU" sz="2800" b="1" dirty="0">
                <a:solidFill>
                  <a:schemeClr val="tx2"/>
                </a:solidFill>
              </a:rPr>
              <a:t>муниципального района  о деятельности в </a:t>
            </a:r>
            <a:r>
              <a:rPr lang="ru-RU" sz="2800" b="1" dirty="0" smtClean="0">
                <a:solidFill>
                  <a:schemeClr val="tx2"/>
                </a:solidFill>
              </a:rPr>
              <a:t>2018 </a:t>
            </a:r>
            <a:r>
              <a:rPr lang="ru-RU" sz="2800" b="1" dirty="0">
                <a:solidFill>
                  <a:schemeClr val="tx2"/>
                </a:solidFill>
              </a:rPr>
              <a:t>году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100012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90488" algn="ctr" eaLnBrk="0" hangingPunct="0">
              <a:tabLst>
                <a:tab pos="103188" algn="l"/>
              </a:tabLst>
            </a:pPr>
            <a:r>
              <a:rPr lang="ru-RU" sz="2500" b="1" dirty="0">
                <a:solidFill>
                  <a:schemeClr val="tx2"/>
                </a:solidFill>
                <a:cs typeface="Times New Roman" pitchFamily="18" charset="0"/>
              </a:rPr>
              <a:t>Деятельность </a:t>
            </a:r>
          </a:p>
          <a:p>
            <a:pPr indent="90488" algn="ctr" eaLnBrk="0" hangingPunct="0">
              <a:tabLst>
                <a:tab pos="103188" algn="l"/>
              </a:tabLst>
            </a:pPr>
            <a:r>
              <a:rPr lang="ru-RU" sz="2500" b="1" dirty="0">
                <a:solidFill>
                  <a:schemeClr val="tx2"/>
                </a:solidFill>
                <a:cs typeface="Times New Roman" pitchFamily="18" charset="0"/>
              </a:rPr>
              <a:t>МБУ «Сервисный центр </a:t>
            </a:r>
            <a:r>
              <a:rPr lang="ru-RU" sz="2500" b="1" dirty="0" smtClean="0">
                <a:solidFill>
                  <a:schemeClr val="tx2"/>
                </a:solidFill>
                <a:cs typeface="Times New Roman" pitchFamily="18" charset="0"/>
              </a:rPr>
              <a:t>Володарского </a:t>
            </a:r>
            <a:endParaRPr lang="ru-RU" sz="2500" b="1" dirty="0">
              <a:solidFill>
                <a:schemeClr val="tx2"/>
              </a:solidFill>
              <a:cs typeface="Times New Roman" pitchFamily="18" charset="0"/>
            </a:endParaRPr>
          </a:p>
          <a:p>
            <a:pPr indent="90488" algn="ctr" eaLnBrk="0" hangingPunct="0">
              <a:tabLst>
                <a:tab pos="103188" algn="l"/>
              </a:tabLst>
            </a:pPr>
            <a:r>
              <a:rPr lang="ru-RU" sz="2500" b="1" dirty="0">
                <a:solidFill>
                  <a:schemeClr val="tx2"/>
                </a:solidFill>
                <a:cs typeface="Times New Roman" pitchFamily="18" charset="0"/>
              </a:rPr>
              <a:t>муниципального района»</a:t>
            </a:r>
          </a:p>
          <a:p>
            <a:pPr indent="90488" algn="ctr" eaLnBrk="0" hangingPunct="0">
              <a:tabLst>
                <a:tab pos="103188" algn="l"/>
              </a:tabLst>
            </a:pPr>
            <a:endParaRPr lang="ru-RU" sz="3600" dirty="0">
              <a:solidFill>
                <a:srgbClr val="193366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88" y="428625"/>
            <a:ext cx="8429625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eaLnBrk="0" hangingPunct="0">
              <a:defRPr/>
            </a:pPr>
            <a:r>
              <a:rPr lang="ru-RU" sz="4800" b="1" kern="0" dirty="0">
                <a:ea typeface="+mj-ea"/>
                <a:cs typeface="Times New Roman" pitchFamily="18" charset="0"/>
              </a:rPr>
              <a:t/>
            </a:r>
            <a:br>
              <a:rPr lang="ru-RU" sz="4800" b="1" kern="0" dirty="0">
                <a:ea typeface="+mj-ea"/>
                <a:cs typeface="Times New Roman" pitchFamily="18" charset="0"/>
              </a:rPr>
            </a:b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4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3" name="Прямоугольник 18"/>
          <p:cNvSpPr>
            <a:spLocks noChangeArrowheads="1"/>
          </p:cNvSpPr>
          <p:nvPr/>
        </p:nvSpPr>
        <p:spPr bwMode="auto">
          <a:xfrm>
            <a:off x="1071563" y="5929313"/>
            <a:ext cx="714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7" name="Picture 2" descr="C:\Users\4227~1\AppData\Local\Temp\Rar$DI00.562\IMG_25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4509358"/>
            <a:ext cx="3190897" cy="239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авг.журнал 2017\фото\столовая\DSC02278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19454"/>
            <a:ext cx="3046633" cy="2238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99592" y="1918924"/>
            <a:ext cx="7315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Охват горячим питанием на декабрь 2018 года составил  82,4 % </a:t>
            </a:r>
            <a:r>
              <a:rPr lang="ru-RU" sz="2400" b="1" dirty="0" smtClean="0"/>
              <a:t>( декабрь 2017 года - 75,7 </a:t>
            </a:r>
            <a:r>
              <a:rPr lang="ru-RU" sz="2400" b="1" dirty="0"/>
              <a:t>%).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2" descr="C:\Documents and Settings\Лёсик\Рабочий стол\к семинару\139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303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85750" y="3613150"/>
            <a:ext cx="8501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sz="1600"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32086" y="260648"/>
            <a:ext cx="8964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schemeClr val="tx2"/>
                </a:solidFill>
                <a:cs typeface="+mn-cs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2200" b="1" dirty="0">
                <a:solidFill>
                  <a:schemeClr val="tx2"/>
                </a:solidFill>
                <a:cs typeface="+mn-cs"/>
              </a:rPr>
              <a:t> «Развитие образования Володарского муниципального района» </a:t>
            </a:r>
          </a:p>
          <a:p>
            <a:pPr algn="ctr">
              <a:defRPr/>
            </a:pPr>
            <a:r>
              <a:rPr lang="ru-RU" sz="2200" b="1" dirty="0">
                <a:solidFill>
                  <a:schemeClr val="tx2"/>
                </a:solidFill>
                <a:cs typeface="+mn-cs"/>
              </a:rPr>
              <a:t>утверждена постановлением администрации Володарского муниципального района от 18.12.2014 года № 2899</a:t>
            </a:r>
            <a:endParaRPr lang="ru-RU" sz="2200" b="1" dirty="0">
              <a:solidFill>
                <a:schemeClr val="tx2"/>
              </a:solidFill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31881025"/>
              </p:ext>
            </p:extLst>
          </p:nvPr>
        </p:nvGraphicFramePr>
        <p:xfrm>
          <a:off x="376647" y="1985064"/>
          <a:ext cx="8410166" cy="39471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211577"/>
                <a:gridCol w="2198589"/>
              </a:tblGrid>
              <a:tr h="44756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Выделено / израсходовано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общего образования»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649,3 </a:t>
                      </a:r>
                      <a:r>
                        <a:rPr lang="ru-RU" sz="1800" b="1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дополнительного образования и воспитания детей и молодежи»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17160,5 </a:t>
                      </a:r>
                      <a:r>
                        <a:rPr lang="ru-RU" sz="1800" b="1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«Одаренные дети»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361, 5 </a:t>
                      </a:r>
                      <a:r>
                        <a:rPr lang="ru-RU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системы оценки качества образования и информационной прозрачности системы образования»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751,1 </a:t>
                      </a:r>
                      <a:r>
                        <a:rPr lang="ru-RU" sz="1800" b="1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«Патриотическое воспитание и подготовка граждан в Володарском районе к военной службе»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87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2" descr="C:\Documents and Settings\Лёсик\Рабочий стол\к семинару\139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26988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85750" y="3613150"/>
            <a:ext cx="8501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sz="1600"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32086" y="260648"/>
            <a:ext cx="8964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schemeClr val="tx2"/>
                </a:solidFill>
                <a:cs typeface="+mn-cs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2200" b="1" dirty="0">
                <a:solidFill>
                  <a:schemeClr val="tx2"/>
                </a:solidFill>
                <a:cs typeface="+mn-cs"/>
              </a:rPr>
              <a:t> «Развитие образования Володарского муниципального района» </a:t>
            </a:r>
          </a:p>
          <a:p>
            <a:pPr algn="ctr">
              <a:defRPr/>
            </a:pPr>
            <a:r>
              <a:rPr lang="ru-RU" sz="2200" b="1" dirty="0">
                <a:solidFill>
                  <a:schemeClr val="tx2"/>
                </a:solidFill>
                <a:cs typeface="+mn-cs"/>
              </a:rPr>
              <a:t>утверждена постановлением администрации Володарского муниципального района от 18.12.2014 года № 2899</a:t>
            </a:r>
            <a:endParaRPr lang="ru-RU" sz="2200" b="1" dirty="0">
              <a:solidFill>
                <a:schemeClr val="tx2"/>
              </a:solidFill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53471336"/>
              </p:ext>
            </p:extLst>
          </p:nvPr>
        </p:nvGraphicFramePr>
        <p:xfrm>
          <a:off x="376647" y="1700808"/>
          <a:ext cx="8515833" cy="43891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271288"/>
                <a:gridCol w="228321"/>
                <a:gridCol w="2016224"/>
              </a:tblGrid>
              <a:tr h="44756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Выделено / израсходовано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«Ресурсное обеспечение системы образования Володарского муниципального района»: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«Кадры»  и «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условий функционирования»</a:t>
                      </a: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8964,8 </a:t>
                      </a:r>
                      <a:r>
                        <a:rPr lang="ru-RU" sz="1800" b="1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«Социально – правовая защита детей в Володарском муниципальном районе»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1256,6 </a:t>
                      </a:r>
                      <a:r>
                        <a:rPr lang="ru-RU" sz="18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реализации муниципальной программы»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24844,7 </a:t>
                      </a:r>
                      <a:r>
                        <a:rPr lang="ru-RU" sz="18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новых мест в общеобразовательных организациях Володарского муниципального района Нижегородской области в 2016 году и на период до 2020 года»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192803,2 </a:t>
                      </a:r>
                      <a:r>
                        <a:rPr lang="ru-RU" sz="18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912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C:\Documents and Settings\Лёсик\Рабочий стол\2018_Образовательная конференция\картинки\6c1124ff14_300c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1452" y="2465276"/>
            <a:ext cx="2935380" cy="1956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7" name="Арка 26"/>
          <p:cNvSpPr/>
          <p:nvPr/>
        </p:nvSpPr>
        <p:spPr>
          <a:xfrm rot="16200000">
            <a:off x="284472" y="3533962"/>
            <a:ext cx="3096344" cy="1014216"/>
          </a:xfrm>
          <a:prstGeom prst="blockArc">
            <a:avLst>
              <a:gd name="adj1" fmla="val 10857054"/>
              <a:gd name="adj2" fmla="val 0"/>
              <a:gd name="adj3" fmla="val 25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Арка 6"/>
          <p:cNvSpPr/>
          <p:nvPr/>
        </p:nvSpPr>
        <p:spPr>
          <a:xfrm>
            <a:off x="2890310" y="1492680"/>
            <a:ext cx="3537664" cy="1000216"/>
          </a:xfrm>
          <a:prstGeom prst="blockArc">
            <a:avLst>
              <a:gd name="adj1" fmla="val 10857054"/>
              <a:gd name="adj2" fmla="val 0"/>
              <a:gd name="adj3" fmla="val 25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Арка 25"/>
          <p:cNvSpPr/>
          <p:nvPr/>
        </p:nvSpPr>
        <p:spPr>
          <a:xfrm rot="10800000">
            <a:off x="3020701" y="5610236"/>
            <a:ext cx="3407273" cy="1000216"/>
          </a:xfrm>
          <a:prstGeom prst="blockArc">
            <a:avLst>
              <a:gd name="adj1" fmla="val 10857054"/>
              <a:gd name="adj2" fmla="val 0"/>
              <a:gd name="adj3" fmla="val 25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5974" y="1511535"/>
            <a:ext cx="2664296" cy="196272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" name="Picture 7" descr="C:\Documents and Settings\Лёсик\Рабочий стол\2018_Образовательная конференция\картинки\1adf860b92591a0819467a453b176c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33" y="1743306"/>
            <a:ext cx="2224377" cy="1538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204791" y="4857366"/>
            <a:ext cx="2801495" cy="187220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88" name="Picture 9" descr="C:\Documents and Settings\Лёсик\Рабочий стол\2018_Образовательная конференция\картинки\ss-54657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283" y="5016389"/>
            <a:ext cx="232092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Арка 31"/>
          <p:cNvSpPr/>
          <p:nvPr/>
        </p:nvSpPr>
        <p:spPr>
          <a:xfrm rot="5400000">
            <a:off x="5835192" y="3521256"/>
            <a:ext cx="3096344" cy="1014216"/>
          </a:xfrm>
          <a:prstGeom prst="blockArc">
            <a:avLst>
              <a:gd name="adj1" fmla="val 10857054"/>
              <a:gd name="adj2" fmla="val 0"/>
              <a:gd name="adj3" fmla="val 25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76251" y="1491340"/>
            <a:ext cx="2592288" cy="187220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4" name="Picture 8" descr="C:\Documents and Settings\Лёсик\Рабочий стол\2018_Образовательная конференция\картинки\863_big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6398" y="1492680"/>
            <a:ext cx="1876832" cy="1789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6427974" y="4915636"/>
            <a:ext cx="2652612" cy="181393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6" name="Picture 10" descr="C:\Documents and Settings\Лёсик\Рабочий стол\2018_Образовательная конференция\картинки\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974" y="5063963"/>
            <a:ext cx="2634666" cy="1547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115974" y="260648"/>
            <a:ext cx="8964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2"/>
                </a:solidFill>
                <a:cs typeface="Times New Roman" pitchFamily="18" charset="0"/>
              </a:rPr>
              <a:t>Безопасные условия </a:t>
            </a:r>
            <a:r>
              <a:rPr lang="ru-RU" sz="3200" b="1" dirty="0" smtClean="0">
                <a:solidFill>
                  <a:schemeClr val="tx2"/>
                </a:solidFill>
                <a:cs typeface="Times New Roman" pitchFamily="18" charset="0"/>
              </a:rPr>
              <a:t>для </a:t>
            </a:r>
            <a:r>
              <a:rPr lang="ru-RU" sz="3200" b="1" dirty="0">
                <a:solidFill>
                  <a:schemeClr val="tx2"/>
                </a:solidFill>
                <a:cs typeface="Times New Roman" pitchFamily="18" charset="0"/>
              </a:rPr>
              <a:t>детей </a:t>
            </a:r>
            <a:r>
              <a:rPr lang="ru-RU" sz="3200" b="1" dirty="0" smtClean="0">
                <a:solidFill>
                  <a:schemeClr val="tx2"/>
                </a:solidFill>
                <a:cs typeface="Times New Roman" pitchFamily="18" charset="0"/>
              </a:rPr>
              <a:t>и педагогов</a:t>
            </a:r>
            <a:endParaRPr lang="ru-RU" sz="3200" b="1" dirty="0">
              <a:solidFill>
                <a:schemeClr val="tx2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91451" y="4745539"/>
            <a:ext cx="308479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/>
              <a:t>Автобус  </a:t>
            </a:r>
            <a:r>
              <a:rPr lang="ru-RU" sz="1700" b="1" dirty="0"/>
              <a:t>для МБОУ СШ № 1 </a:t>
            </a:r>
            <a:r>
              <a:rPr lang="ru-RU" sz="1700" b="1" dirty="0" err="1"/>
              <a:t>г.Володарска</a:t>
            </a:r>
            <a:r>
              <a:rPr lang="ru-RU" sz="1700" b="1" dirty="0"/>
              <a:t> </a:t>
            </a:r>
            <a:r>
              <a:rPr lang="ru-RU" sz="1700" b="1" dirty="0" smtClean="0"/>
              <a:t>(на </a:t>
            </a:r>
            <a:r>
              <a:rPr lang="ru-RU" sz="1700" b="1" dirty="0"/>
              <a:t>условиях </a:t>
            </a:r>
            <a:r>
              <a:rPr lang="ru-RU" sz="1700" b="1" dirty="0" smtClean="0"/>
              <a:t>лизинга), </a:t>
            </a:r>
            <a:endParaRPr lang="ru-RU" sz="1700" b="1" dirty="0"/>
          </a:p>
          <a:p>
            <a:pPr algn="ctr"/>
            <a:r>
              <a:rPr lang="ru-RU" sz="1700" b="1" dirty="0" smtClean="0"/>
              <a:t>3 </a:t>
            </a:r>
            <a:r>
              <a:rPr lang="ru-RU" sz="1700" b="1" dirty="0"/>
              <a:t>транспортных средства для подвоза </a:t>
            </a:r>
            <a:r>
              <a:rPr lang="ru-RU" sz="1700" b="1" dirty="0" smtClean="0"/>
              <a:t>учащихся  </a:t>
            </a:r>
            <a:r>
              <a:rPr lang="ru-RU" sz="1700" b="1" dirty="0"/>
              <a:t>школ </a:t>
            </a:r>
            <a:endParaRPr lang="ru-RU" sz="1700" b="1" dirty="0" smtClean="0"/>
          </a:p>
          <a:p>
            <a:pPr algn="ctr"/>
            <a:r>
              <a:rPr lang="ru-RU" sz="1700" b="1" dirty="0" smtClean="0"/>
              <a:t>№ </a:t>
            </a:r>
            <a:r>
              <a:rPr lang="ru-RU" sz="1700" b="1" dirty="0"/>
              <a:t>5, </a:t>
            </a:r>
            <a:r>
              <a:rPr lang="ru-RU" sz="1700" b="1" dirty="0" smtClean="0"/>
              <a:t>   8 ,   11</a:t>
            </a:r>
            <a:r>
              <a:rPr lang="ru-RU" sz="17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2830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Лёсик\Рабочий стол\Образовательная конференция_2019\фото-картинки\big_thum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6235"/>
            <a:ext cx="2328630" cy="168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Прямоугольник 6"/>
          <p:cNvSpPr>
            <a:spLocks noChangeArrowheads="1"/>
          </p:cNvSpPr>
          <p:nvPr/>
        </p:nvSpPr>
        <p:spPr bwMode="auto">
          <a:xfrm>
            <a:off x="214313" y="2214563"/>
            <a:ext cx="54292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>
                <a:cs typeface="Times New Roman" pitchFamily="18" charset="0"/>
              </a:rPr>
              <a:t>       УЧАСТИЕ В РАБОТЕ КОМИССИЙ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cs typeface="Times New Roman" pitchFamily="18" charset="0"/>
              </a:rPr>
              <a:t>Межведомственная комиссия по координации взаимодействия учреждений социальной защиты, здравоохранения, образования, культуры и спорта по реабилитации инвалидов;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cs typeface="Times New Roman" pitchFamily="18" charset="0"/>
              </a:rPr>
              <a:t>Муниципальная антинаркотическая комиссия;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cs typeface="Times New Roman" pitchFamily="18" charset="0"/>
              </a:rPr>
              <a:t>Муниципальная комиссия по антитеррористической безопасности;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cs typeface="Times New Roman" pitchFamily="18" charset="0"/>
              </a:rPr>
              <a:t>Комиссия по делам несовершеннолетних и защите их прав;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cs typeface="Times New Roman" pitchFamily="18" charset="0"/>
              </a:rPr>
              <a:t>Психолого-медико-педагогическая комиссия;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cs typeface="Times New Roman" pitchFamily="18" charset="0"/>
              </a:rPr>
              <a:t>Координационный совет по организации летнего отдыха, оздоровления и занятости детей и молодежи Володарского района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505364" y="1410837"/>
            <a:ext cx="8510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 dirty="0"/>
              <a:t>Указа Президента Российской Федерации от 29 мая 2017 года № 240 </a:t>
            </a:r>
            <a:endParaRPr lang="ru-RU" sz="1600" b="1" dirty="0" smtClean="0"/>
          </a:p>
          <a:p>
            <a:pPr algn="r"/>
            <a:r>
              <a:rPr lang="ru-RU" sz="1600" b="1" dirty="0" smtClean="0"/>
              <a:t>«</a:t>
            </a:r>
            <a:r>
              <a:rPr lang="ru-RU" sz="1600" b="1" dirty="0"/>
              <a:t>Об объявлении в Российской Федерации Десятилетия детства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pPr algn="r"/>
            <a:r>
              <a:rPr lang="ru-RU" sz="1600" b="1" dirty="0" smtClean="0">
                <a:cs typeface="Times New Roman" pitchFamily="18" charset="0"/>
              </a:rPr>
              <a:t> </a:t>
            </a:r>
            <a:endParaRPr lang="ru-RU" sz="1600" b="1" dirty="0"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530623"/>
              </p:ext>
            </p:extLst>
          </p:nvPr>
        </p:nvGraphicFramePr>
        <p:xfrm>
          <a:off x="5643563" y="2196273"/>
          <a:ext cx="3357586" cy="14383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57586"/>
              </a:tblGrid>
              <a:tr h="30416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преступлений – 21</a:t>
                      </a:r>
                    </a:p>
                  </a:txBody>
                  <a:tcPr/>
                </a:tc>
              </a:tr>
              <a:tr h="1072580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Проведено 37 рейда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социального патруля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Посещены113 семей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971600" y="285750"/>
            <a:ext cx="806489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chemeClr val="tx2"/>
                </a:solidFill>
              </a:rPr>
              <a:t>Профилактика асоциального поведения детей и подростков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643563" y="3726119"/>
            <a:ext cx="33723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К</a:t>
            </a:r>
            <a:r>
              <a:rPr lang="x-none" smtClean="0"/>
              <a:t>оличеств</a:t>
            </a:r>
            <a:r>
              <a:rPr lang="ru-RU" dirty="0" smtClean="0"/>
              <a:t>о</a:t>
            </a:r>
            <a:r>
              <a:rPr lang="x-none" smtClean="0"/>
              <a:t> преступлени</a:t>
            </a:r>
            <a:r>
              <a:rPr lang="ru-RU" dirty="0"/>
              <a:t>й</a:t>
            </a:r>
            <a:r>
              <a:rPr lang="x-none" smtClean="0"/>
              <a:t>, совершенных в общественных местах</a:t>
            </a:r>
            <a:r>
              <a:rPr lang="ru-RU" dirty="0" smtClean="0"/>
              <a:t>,</a:t>
            </a:r>
            <a:r>
              <a:rPr lang="x-none" smtClean="0"/>
              <a:t> снижен</a:t>
            </a:r>
            <a:r>
              <a:rPr lang="ru-RU" dirty="0" smtClean="0"/>
              <a:t>о</a:t>
            </a:r>
            <a:r>
              <a:rPr lang="x-none" smtClean="0"/>
              <a:t> </a:t>
            </a:r>
            <a:r>
              <a:rPr lang="x-none"/>
              <a:t>на 20 </a:t>
            </a:r>
            <a:r>
              <a:rPr lang="x-none" smtClean="0"/>
              <a:t>%</a:t>
            </a:r>
            <a:r>
              <a:rPr lang="ru-RU" dirty="0" smtClean="0"/>
              <a:t> (с 10 до 8);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x-none" smtClean="0"/>
              <a:t>на улицах</a:t>
            </a:r>
            <a:r>
              <a:rPr lang="ru-RU" dirty="0" smtClean="0"/>
              <a:t> -</a:t>
            </a:r>
            <a:r>
              <a:rPr lang="x-none" smtClean="0"/>
              <a:t> </a:t>
            </a:r>
            <a:r>
              <a:rPr lang="x-none"/>
              <a:t>на 11,1 % </a:t>
            </a:r>
            <a:r>
              <a:rPr lang="ru-RU" dirty="0" smtClean="0"/>
              <a:t>(с 9 до 8).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x-none" smtClean="0"/>
              <a:t>совершенных </a:t>
            </a:r>
            <a:r>
              <a:rPr lang="x-none"/>
              <a:t>в состоянии алкогольного опьянения</a:t>
            </a:r>
            <a:r>
              <a:rPr lang="ru-RU" dirty="0"/>
              <a:t>,</a:t>
            </a:r>
            <a:r>
              <a:rPr lang="x-none"/>
              <a:t> снизилось на 66</a:t>
            </a:r>
            <a:r>
              <a:rPr lang="ru-RU" dirty="0"/>
              <a:t>,</a:t>
            </a:r>
            <a:r>
              <a:rPr lang="x-none"/>
              <a:t>7% </a:t>
            </a:r>
            <a:r>
              <a:rPr lang="ru-RU" dirty="0"/>
              <a:t>(</a:t>
            </a:r>
            <a:r>
              <a:rPr lang="x-none"/>
              <a:t>с 3 </a:t>
            </a:r>
            <a:r>
              <a:rPr lang="x-none" smtClean="0"/>
              <a:t>до1</a:t>
            </a:r>
            <a:r>
              <a:rPr lang="ru-RU" dirty="0"/>
              <a:t>)</a:t>
            </a:r>
            <a:r>
              <a:rPr lang="x-none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56727" cy="1143000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Профилактика </a:t>
            </a:r>
            <a:r>
              <a:rPr lang="ru-RU" sz="4000" dirty="0">
                <a:effectLst/>
              </a:rPr>
              <a:t>детского травматизма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184482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В </a:t>
            </a:r>
            <a:r>
              <a:rPr lang="ru-RU" sz="2000" b="1" dirty="0" smtClean="0"/>
              <a:t>2018 </a:t>
            </a:r>
            <a:r>
              <a:rPr lang="ru-RU" sz="2000" b="1" dirty="0"/>
              <a:t>году произошло </a:t>
            </a:r>
            <a:r>
              <a:rPr lang="ru-RU" sz="2000" b="1" dirty="0" smtClean="0"/>
              <a:t>25 </a:t>
            </a:r>
            <a:r>
              <a:rPr lang="ru-RU" sz="2000" b="1" dirty="0"/>
              <a:t>случаев травматизма </a:t>
            </a:r>
            <a:r>
              <a:rPr lang="ru-RU" sz="2000" b="1" dirty="0" smtClean="0"/>
              <a:t>, из них  </a:t>
            </a:r>
          </a:p>
          <a:p>
            <a:pPr algn="ctr"/>
            <a:r>
              <a:rPr lang="ru-RU" sz="2000" b="1" dirty="0" smtClean="0"/>
              <a:t>во время учебно-воспитательного процесса - 10, </a:t>
            </a:r>
          </a:p>
          <a:p>
            <a:pPr algn="ctr"/>
            <a:r>
              <a:rPr lang="ru-RU" sz="2000" b="1" dirty="0" smtClean="0"/>
              <a:t>             за рамками учебно-воспитательного процесса  - 15 </a:t>
            </a:r>
          </a:p>
          <a:p>
            <a:pPr algn="ctr"/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4" name="AutoShape 2" descr="https://www.metod-kopilka.ru/images/doc/59/60529/hello_html_m9f15e2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C:\Documents and Settings\Лёсик\Рабочий стол\2018_Образовательная конференция\картинки\hello_html_m9f15e2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06" y="4143069"/>
            <a:ext cx="3734130" cy="25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Лёсик\Рабочий стол\Образовательная конференция_2019\фото-картинки\prof_travmatizm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1196752"/>
            <a:ext cx="3456062" cy="27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Лёсик\Рабочий стол\Образовательная конференция_2019\фото-картинки\img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143069"/>
            <a:ext cx="3960833" cy="240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458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200" dirty="0" smtClean="0">
                <a:effectLst/>
              </a:rPr>
              <a:t>Деятельность психолого-медико-педагогической </a:t>
            </a:r>
            <a:r>
              <a:rPr lang="ru-RU" sz="3200" dirty="0">
                <a:effectLst/>
              </a:rPr>
              <a:t>комиссии</a:t>
            </a:r>
            <a:endParaRPr lang="ru-RU" sz="3200" b="1" dirty="0" smtClean="0">
              <a:solidFill>
                <a:schemeClr val="tx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514961"/>
              </p:ext>
            </p:extLst>
          </p:nvPr>
        </p:nvGraphicFramePr>
        <p:xfrm>
          <a:off x="467546" y="1772816"/>
          <a:ext cx="8244411" cy="4033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773"/>
                <a:gridCol w="1177773"/>
                <a:gridCol w="1177773"/>
                <a:gridCol w="1177773"/>
                <a:gridCol w="1177773"/>
                <a:gridCol w="1177773"/>
                <a:gridCol w="1177773"/>
              </a:tblGrid>
              <a:tr h="432048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 28 заседаний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обследован 271 ребенок с ограниченными возможностями здоровья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(из них 133  дошкольного и 138 детей школьного возраста)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Рекомендовано обучение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основной общеобразовательной программе дошкольного образования для - 18 детей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обучение по адаптированной образовательной программе для детей с речевыми нарушениями -  70 чел.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программе общего образования – 69  чел.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по адаптированной образовательной программе для детей с нарушениями опорно-двигательного аппарата – 2 чел.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задержкой психическо</a:t>
                      </a:r>
                    </a:p>
                    <a:p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развития – 63 чел.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туальными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нарушения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 – 44 чел.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расстройст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вами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аутистиче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ского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спектра – 5 чел.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Documents and Settings\Лёсик\Рабочий стол\Образовательная конференция_2019\фото-картинки\72561_61jxsgshmii0g80q-1024x500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5041475"/>
            <a:ext cx="3652663" cy="1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1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234145" y="160338"/>
            <a:ext cx="871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Защита прав и сохранение законных интересов детей-сирот и детей, оставшихся без попечения родителей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(законных представителей)</a:t>
            </a:r>
          </a:p>
        </p:txBody>
      </p:sp>
      <p:sp>
        <p:nvSpPr>
          <p:cNvPr id="19459" name="AutoShape 3" descr="http://www.volodarsk-uo.ru/images/stories/kogda-est-semya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4" name="Прямоугольник 10"/>
          <p:cNvSpPr>
            <a:spLocks noChangeArrowheads="1"/>
          </p:cNvSpPr>
          <p:nvPr/>
        </p:nvSpPr>
        <p:spPr bwMode="auto">
          <a:xfrm>
            <a:off x="1357313" y="5357813"/>
            <a:ext cx="2286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Остались без попечения родителей –19 человек</a:t>
            </a:r>
            <a:endParaRPr lang="ru-RU" sz="1600" b="1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984063"/>
              </p:ext>
            </p:extLst>
          </p:nvPr>
        </p:nvGraphicFramePr>
        <p:xfrm>
          <a:off x="248250" y="3482351"/>
          <a:ext cx="8715436" cy="267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486"/>
                <a:gridCol w="178595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учете состоит   262   ребенка, воспитывающихся в семьях опекунов и попечителей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опеке (попечительстве)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 детей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усыновленных посторонними гражданами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 детей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них  российскими гражданами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ребенка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 приемных семьях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171 ребенок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ГКОУ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Золинской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специальной (коррекционной ) школе - интернате для детей-сирот и детей, оставшихся без попечения родителей с ограниченными возможностями здоровья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 человек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" name="Picture 4" descr="C:\Documents and Settings\Лёсик\Рабочий стол\Августовская конференция 2015\kogda-est-semya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45" y="1571624"/>
            <a:ext cx="271462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643313" y="1468427"/>
            <a:ext cx="50331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Указ </a:t>
            </a:r>
            <a:r>
              <a:rPr lang="ru-RU" b="1" dirty="0"/>
              <a:t>Президента Российской Федерации от 28.12.2012 года № 1688 «О некоторых мерах по реализации государственной политики в сфере защиты детей-сирот и детей, оставшихся без попечения родителей»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234145" y="160338"/>
            <a:ext cx="871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Защита прав и сохранение законных интересов детей-сирот и детей, оставшихся без попечения родителей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(законных представителей)</a:t>
            </a:r>
          </a:p>
        </p:txBody>
      </p:sp>
      <p:sp>
        <p:nvSpPr>
          <p:cNvPr id="19459" name="AutoShape 3" descr="http://www.volodarsk-uo.ru/images/stories/kogda-est-semya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1" name="Picture 4" descr="C:\Documents and Settings\Лёсик\Рабочий стол\Августовская конференция 2015\kogda-est-semya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246" y="1360488"/>
            <a:ext cx="271462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3563888" y="1556792"/>
            <a:ext cx="5112568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социальной помощи семье и детям Володарского района»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91832" y="2852936"/>
            <a:ext cx="3384376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замещающих родителей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588224" y="2471192"/>
            <a:ext cx="576064" cy="38174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2986" y="4113302"/>
            <a:ext cx="2904878" cy="132304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кандидатов в замещающие родители –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25092" y="5425842"/>
            <a:ext cx="2304256" cy="96368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воспитание 13 детей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24066" y="4146444"/>
            <a:ext cx="2736304" cy="147593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социальном обслуживании в Центре состоят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71938" y="5436347"/>
            <a:ext cx="2304256" cy="96368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них 26 детей</a:t>
            </a:r>
          </a:p>
        </p:txBody>
      </p:sp>
      <p:sp>
        <p:nvSpPr>
          <p:cNvPr id="12" name="Стрелка вниз 11"/>
          <p:cNvSpPr/>
          <p:nvPr/>
        </p:nvSpPr>
        <p:spPr>
          <a:xfrm rot="1904654">
            <a:off x="3787740" y="3739548"/>
            <a:ext cx="576064" cy="813792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20041599">
            <a:off x="4683905" y="3781086"/>
            <a:ext cx="576064" cy="813792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5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214313" y="214313"/>
            <a:ext cx="871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Защита прав и сохранение законных интересов детей-сирот и детей, оставшихся без попечения родителей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(законных представителей)</a:t>
            </a:r>
          </a:p>
        </p:txBody>
      </p:sp>
      <p:pic>
        <p:nvPicPr>
          <p:cNvPr id="82946" name="Picture 2" descr="C:\Documents and Settings\Лёсик\Рабочий стол\Образовательная конференция 2017\фото у презентациям\4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357298"/>
            <a:ext cx="3429024" cy="241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357187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i="1" dirty="0" smtClean="0"/>
              <a:t>Спортивное </a:t>
            </a:r>
            <a:r>
              <a:rPr lang="ru-RU" sz="1400" i="1" dirty="0"/>
              <a:t>районное мероприятие для замещающих семей района «Папа, мама, я – спортивная семья</a:t>
            </a:r>
            <a:r>
              <a:rPr lang="ru-RU" sz="1400" i="1" dirty="0" smtClean="0"/>
              <a:t>»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3500438"/>
            <a:ext cx="4429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Вручение ключей детям –сиротам  </a:t>
            </a:r>
            <a:r>
              <a:rPr lang="ru-RU" sz="1400" i="1" dirty="0"/>
              <a:t>и </a:t>
            </a:r>
            <a:r>
              <a:rPr lang="ru-RU" sz="1400" i="1" dirty="0" smtClean="0"/>
              <a:t>детям, оставшимся </a:t>
            </a:r>
            <a:r>
              <a:rPr lang="ru-RU" sz="1400" i="1" dirty="0"/>
              <a:t>без попечения </a:t>
            </a:r>
            <a:r>
              <a:rPr lang="ru-RU" sz="1400" i="1" dirty="0" smtClean="0"/>
              <a:t>родителей</a:t>
            </a:r>
            <a:endParaRPr lang="ru-RU" sz="14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6334780"/>
            <a:ext cx="2965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/>
              <a:t>Торжественное собрание опекунов, </a:t>
            </a:r>
          </a:p>
          <a:p>
            <a:r>
              <a:rPr lang="ru-RU" sz="1400" i="1" dirty="0" smtClean="0"/>
              <a:t>попечителей, приемных родителей</a:t>
            </a:r>
            <a:endParaRPr lang="ru-RU" sz="1400" i="1" dirty="0"/>
          </a:p>
        </p:txBody>
      </p:sp>
      <p:pic>
        <p:nvPicPr>
          <p:cNvPr id="13" name="Picture 4" descr="C:\Documents and Settings\Лёсик\Рабочий стол\Августовская конференция 2015\kogda-est-semya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68" y="1785926"/>
            <a:ext cx="1701993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ФОТО\2017_Вручение ключей сиротам\27-11-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54"/>
          <a:stretch/>
        </p:blipFill>
        <p:spPr bwMode="auto">
          <a:xfrm>
            <a:off x="5572132" y="1493131"/>
            <a:ext cx="3004592" cy="214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Лёсик\Рабочий стол\Образовательная конференция 2017\фото у презентациям\6 (1)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660" y="4058125"/>
            <a:ext cx="3423894" cy="2356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68859" y="4095096"/>
            <a:ext cx="35718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</a:t>
            </a:r>
            <a:r>
              <a:rPr lang="ru-RU" sz="1600" dirty="0" smtClean="0"/>
              <a:t>олучили  </a:t>
            </a:r>
            <a:r>
              <a:rPr lang="ru-RU" sz="1600" dirty="0"/>
              <a:t>собственное жилье </a:t>
            </a:r>
            <a:r>
              <a:rPr lang="ru-RU" sz="1600" dirty="0" smtClean="0"/>
              <a:t>- 10 </a:t>
            </a:r>
            <a:r>
              <a:rPr lang="ru-RU" sz="1600" dirty="0"/>
              <a:t>чел. из числа детей-сирот и детей, оставшихся без попечения </a:t>
            </a:r>
            <a:r>
              <a:rPr lang="ru-RU" sz="1600" dirty="0" smtClean="0"/>
              <a:t>родителей; </a:t>
            </a:r>
          </a:p>
          <a:p>
            <a:r>
              <a:rPr lang="ru-RU" sz="1600" dirty="0" smtClean="0"/>
              <a:t>отремонтировано </a:t>
            </a:r>
            <a:r>
              <a:rPr lang="ru-RU" sz="1600" dirty="0"/>
              <a:t>8 жилых помещений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3550"/>
            <a:ext cx="9144000" cy="51244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59797" y="440382"/>
            <a:ext cx="8398489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Система образования района 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701731853"/>
              </p:ext>
            </p:extLst>
          </p:nvPr>
        </p:nvGraphicFramePr>
        <p:xfrm>
          <a:off x="1187624" y="1484784"/>
          <a:ext cx="73015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7467465" y="1739427"/>
            <a:ext cx="1676535" cy="1329533"/>
            <a:chOff x="1464259" y="887951"/>
            <a:chExt cx="1712976" cy="14768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Шестиугольник 24"/>
            <p:cNvSpPr/>
            <p:nvPr/>
          </p:nvSpPr>
          <p:spPr>
            <a:xfrm>
              <a:off x="1464259" y="887951"/>
              <a:ext cx="1712976" cy="1476884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Шестиугольник 4"/>
            <p:cNvSpPr/>
            <p:nvPr/>
          </p:nvSpPr>
          <p:spPr>
            <a:xfrm>
              <a:off x="1730081" y="1117136"/>
              <a:ext cx="1181332" cy="1018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7564" y="5290806"/>
            <a:ext cx="1776512" cy="1607149"/>
            <a:chOff x="1464259" y="887951"/>
            <a:chExt cx="1712976" cy="14768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Шестиугольник 12"/>
            <p:cNvSpPr/>
            <p:nvPr/>
          </p:nvSpPr>
          <p:spPr>
            <a:xfrm>
              <a:off x="1464259" y="887951"/>
              <a:ext cx="1712976" cy="1476884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Шестиугольник 4"/>
            <p:cNvSpPr/>
            <p:nvPr/>
          </p:nvSpPr>
          <p:spPr>
            <a:xfrm>
              <a:off x="1730081" y="1117136"/>
              <a:ext cx="1181332" cy="1018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C:\Documents and Settings\Лёсик\Рабочий стол\Образовательная конференция_2019\фото-картинки\phoca_thumb_l_ 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248" y="5571769"/>
            <a:ext cx="1212147" cy="109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-42354" y="4005065"/>
            <a:ext cx="1734033" cy="1535142"/>
            <a:chOff x="1464259" y="887951"/>
            <a:chExt cx="1712976" cy="14768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Шестиугольник 15"/>
            <p:cNvSpPr/>
            <p:nvPr/>
          </p:nvSpPr>
          <p:spPr>
            <a:xfrm>
              <a:off x="1464259" y="887951"/>
              <a:ext cx="1712976" cy="1476884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Шестиугольник 4"/>
            <p:cNvSpPr/>
            <p:nvPr/>
          </p:nvSpPr>
          <p:spPr>
            <a:xfrm>
              <a:off x="1730081" y="1117136"/>
              <a:ext cx="1181332" cy="1018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ГБОУ КШИ</a:t>
              </a:r>
              <a:r>
                <a:rPr lang="ru-RU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1" name="Picture 3" descr="C:\Documents and Settings\Лёсик\Рабочий стол\Образовательная конференция_2019\фото-картинки\r=250,188_i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551" t="-6441"/>
          <a:stretch/>
        </p:blipFill>
        <p:spPr bwMode="auto">
          <a:xfrm>
            <a:off x="7557996" y="1899220"/>
            <a:ext cx="1263882" cy="1009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6513402" y="2404193"/>
            <a:ext cx="1676535" cy="1329533"/>
            <a:chOff x="1464259" y="887951"/>
            <a:chExt cx="1712976" cy="14768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Шестиугольник 27"/>
            <p:cNvSpPr/>
            <p:nvPr/>
          </p:nvSpPr>
          <p:spPr>
            <a:xfrm>
              <a:off x="1464259" y="887951"/>
              <a:ext cx="1712976" cy="1476884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Шестиугольник 4"/>
            <p:cNvSpPr/>
            <p:nvPr/>
          </p:nvSpPr>
          <p:spPr>
            <a:xfrm>
              <a:off x="1730081" y="1117136"/>
              <a:ext cx="1181332" cy="1018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Школа-интернат</a:t>
              </a:r>
              <a:endParaRPr lang="ru-RU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8" y="0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u="sng" dirty="0" smtClean="0">
                <a:solidFill>
                  <a:schemeClr val="tx2"/>
                </a:solidFill>
              </a:rPr>
              <a:t>Результаты образовательной деятельности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642" y="1174173"/>
            <a:ext cx="8605589" cy="1143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ФГОС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дошкольного образования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ФГОС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начального общего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образования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ФГОС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основного общего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образования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ФГОС ОВЗ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00125" y="2714625"/>
            <a:ext cx="7286625" cy="1214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5" name="Rectangle 14"/>
          <p:cNvSpPr>
            <a:spLocks noChangeArrowheads="1"/>
          </p:cNvSpPr>
          <p:nvPr/>
        </p:nvSpPr>
        <p:spPr bwMode="auto">
          <a:xfrm>
            <a:off x="928688" y="2451735"/>
            <a:ext cx="7429500" cy="14773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285750" indent="-285750" algn="ctr" eaLnBrk="0" hangingPunct="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нормативного обеспечения введения ФГОС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algn="ctr" eaLnBrk="0" hangingPunct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курсовая подготовка педагогов;</a:t>
            </a:r>
            <a:endParaRPr lang="ru-RU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организационного обеспечения;</a:t>
            </a:r>
          </a:p>
          <a:p>
            <a:pPr algn="ctr" eaLnBrk="0" hangingPunct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информационного обеспечения;</a:t>
            </a:r>
          </a:p>
          <a:p>
            <a:pPr algn="ctr" eaLnBrk="0" hangingPunct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материально-технического обеспечения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8688" y="4143375"/>
            <a:ext cx="2071687" cy="25003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 руководителей,  учителей,            воспитателей ДОУ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71875" y="4143375"/>
            <a:ext cx="2071688" cy="25003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Муниципальные семинары,          совещания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15063" y="4143375"/>
            <a:ext cx="2143125" cy="25003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мониторинг условий реализации основной образовательной программы</a:t>
            </a:r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1731962" y="3840163"/>
            <a:ext cx="536575" cy="571500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4303712" y="3840163"/>
            <a:ext cx="536575" cy="571500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7018337" y="3840163"/>
            <a:ext cx="536575" cy="571500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Предметно-пространственная среда ДОУ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3074" name="Picture 2" descr="D:\Районные мероприятия\Августовская конференция_2017\фото\Экспереминтальная ДОУ1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714078" cy="2786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йонные мероприятия\Августовская конференция_2017\фото\экспериментальная ДОУ2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Районные мероприятия\Августовская конференция_2017\фото\экспериментальная ДОУ3 (2)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284" y="3839628"/>
            <a:ext cx="3637660" cy="2737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Районные мероприятия\Августовская конференция_2017\фото\фото\фото с сайта\4 (7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688" y="3839629"/>
            <a:ext cx="3833752" cy="2873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03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5609" y="1124744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buFont typeface="Wingdings" pitchFamily="2" charset="2"/>
              <a:buChar char="v"/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По Федеральным государственным образовательным стандартам обучается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77,3 </a:t>
            </a:r>
            <a:r>
              <a:rPr lang="ru-RU" sz="20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%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ФГОС НОО, ООО</a:t>
            </a: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803" y="2060848"/>
            <a:ext cx="7978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Реализация профилей в  общеобразовательных организациях района </a:t>
            </a:r>
            <a:r>
              <a:rPr lang="ru-RU" b="1" dirty="0" smtClean="0">
                <a:cs typeface="Times New Roman" panose="02020603050405020304" pitchFamily="18" charset="0"/>
              </a:rPr>
              <a:t>                                                  </a:t>
            </a:r>
            <a:endParaRPr lang="ru-RU" dirty="0"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cs typeface="Times New Roman" panose="02020603050405020304" pitchFamily="18" charset="0"/>
              </a:rPr>
              <a:t>(распределение обучающихся старших классов, количество человек)</a:t>
            </a:r>
            <a:endParaRPr lang="ru-RU" dirty="0"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61595823"/>
              </p:ext>
            </p:extLst>
          </p:nvPr>
        </p:nvGraphicFramePr>
        <p:xfrm>
          <a:off x="827583" y="2852936"/>
          <a:ext cx="7678945" cy="3076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06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ФГОС НОО, ООО</a:t>
            </a: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90985613"/>
              </p:ext>
            </p:extLst>
          </p:nvPr>
        </p:nvGraphicFramePr>
        <p:xfrm>
          <a:off x="107504" y="4077072"/>
          <a:ext cx="4968552" cy="2680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51379077"/>
              </p:ext>
            </p:extLst>
          </p:nvPr>
        </p:nvGraphicFramePr>
        <p:xfrm>
          <a:off x="4541080" y="4304165"/>
          <a:ext cx="4501995" cy="2553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 descr="C:\Documents and Settings\Лёсик\Рабочий стол\2018_Образовательная конференция\картинки\fgos_ovz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0"/>
            <a:ext cx="2038350" cy="11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46426" y="1357290"/>
            <a:ext cx="83529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Для обучения детей с ограниченными возможностями здоровья в образовательных организациях функционируют специальные (коррекционные)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и инклюзивные классы ,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в которых обучается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124 человека</a:t>
            </a:r>
          </a:p>
          <a:p>
            <a:pPr algn="ctr" eaLnBrk="0" hangingPunct="0"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i="1" dirty="0" smtClean="0">
                <a:solidFill>
                  <a:srgbClr val="FF0000"/>
                </a:solidFill>
              </a:rPr>
              <a:t>из </a:t>
            </a:r>
            <a:r>
              <a:rPr lang="ru-RU" i="1" dirty="0">
                <a:solidFill>
                  <a:srgbClr val="FF0000"/>
                </a:solidFill>
              </a:rPr>
              <a:t>них по ФГОС НОО О ОВЗ и ФГОС О УО в </a:t>
            </a:r>
            <a:r>
              <a:rPr lang="ru-RU" i="1" dirty="0" smtClean="0">
                <a:solidFill>
                  <a:srgbClr val="FF0000"/>
                </a:solidFill>
              </a:rPr>
              <a:t>1-3 </a:t>
            </a:r>
            <a:r>
              <a:rPr lang="ru-RU" i="1" dirty="0">
                <a:solidFill>
                  <a:srgbClr val="FF0000"/>
                </a:solidFill>
              </a:rPr>
              <a:t>классах </a:t>
            </a:r>
            <a:r>
              <a:rPr lang="ru-RU" i="1" dirty="0" smtClean="0">
                <a:solidFill>
                  <a:srgbClr val="FF0000"/>
                </a:solidFill>
              </a:rPr>
              <a:t>обучаются 80 </a:t>
            </a:r>
            <a:r>
              <a:rPr lang="ru-RU" i="1" dirty="0">
                <a:solidFill>
                  <a:srgbClr val="FF0000"/>
                </a:solidFill>
              </a:rPr>
              <a:t>учащихся </a:t>
            </a:r>
            <a:r>
              <a:rPr lang="ru-RU" i="1" dirty="0" smtClean="0">
                <a:solidFill>
                  <a:srgbClr val="FF0000"/>
                </a:solidFill>
              </a:rPr>
              <a:t>   (</a:t>
            </a:r>
            <a:r>
              <a:rPr lang="ru-RU" i="1" dirty="0">
                <a:solidFill>
                  <a:srgbClr val="FF0000"/>
                </a:solidFill>
              </a:rPr>
              <a:t>в 1-х классах – </a:t>
            </a:r>
            <a:r>
              <a:rPr lang="ru-RU" i="1" dirty="0" smtClean="0">
                <a:solidFill>
                  <a:srgbClr val="FF0000"/>
                </a:solidFill>
              </a:rPr>
              <a:t>36 </a:t>
            </a:r>
            <a:r>
              <a:rPr lang="ru-RU" i="1" dirty="0">
                <a:solidFill>
                  <a:srgbClr val="FF0000"/>
                </a:solidFill>
              </a:rPr>
              <a:t>обучающихся, во 2-х классах – </a:t>
            </a:r>
            <a:r>
              <a:rPr lang="ru-RU" i="1" dirty="0" smtClean="0">
                <a:solidFill>
                  <a:srgbClr val="FF0000"/>
                </a:solidFill>
              </a:rPr>
              <a:t>27 обучающихся, в 3-х -17 обучающихся). </a:t>
            </a:r>
            <a:endParaRPr lang="ru-RU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608149"/>
            <a:ext cx="8547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29 административных и 85 педагогических работников прошли повышение квалификации в соответствии с требованиями ФГОС ОВЗ. </a:t>
            </a:r>
          </a:p>
        </p:txBody>
      </p:sp>
    </p:spTree>
    <p:extLst>
      <p:ext uri="{BB962C8B-B14F-4D97-AF65-F5344CB8AC3E}">
        <p14:creationId xmlns:p14="http://schemas.microsoft.com/office/powerpoint/2010/main" val="33968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ФГОС  ООО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0487" y="908720"/>
            <a:ext cx="8273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По ФГОС ООО обучаются  95 </a:t>
            </a:r>
            <a:r>
              <a:rPr lang="ru-RU" b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классов общеобразовательных организаций района с </a:t>
            </a:r>
            <a:r>
              <a:rPr lang="ru-RU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общей  численностью  2098   </a:t>
            </a:r>
            <a:r>
              <a:rPr lang="ru-RU" b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учащихся.</a:t>
            </a:r>
          </a:p>
        </p:txBody>
      </p:sp>
      <p:sp>
        <p:nvSpPr>
          <p:cNvPr id="7" name="Rectangle 521"/>
          <p:cNvSpPr>
            <a:spLocks noChangeArrowheads="1"/>
          </p:cNvSpPr>
          <p:nvPr/>
        </p:nvSpPr>
        <p:spPr bwMode="auto">
          <a:xfrm>
            <a:off x="1952625" y="1700808"/>
            <a:ext cx="5886450" cy="4872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dist="28398" dir="3806097" algn="ctr" rotWithShape="0">
              <a:schemeClr val="accent2">
                <a:lumMod val="50000"/>
                <a:lumOff val="0"/>
                <a:alpha val="50000"/>
              </a:scheme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13  образовательных учреждений,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осуществляющих переход на ФГОС ООО</a:t>
            </a:r>
            <a:endParaRPr lang="ru-RU" sz="14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8" name="Rectangle 522"/>
          <p:cNvSpPr>
            <a:spLocks noChangeArrowheads="1"/>
          </p:cNvSpPr>
          <p:nvPr/>
        </p:nvSpPr>
        <p:spPr bwMode="auto">
          <a:xfrm>
            <a:off x="1187624" y="2460434"/>
            <a:ext cx="2630262" cy="4203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2015 – 2016 учебный год</a:t>
            </a:r>
          </a:p>
        </p:txBody>
      </p:sp>
      <p:sp>
        <p:nvSpPr>
          <p:cNvPr id="9" name="Rectangle 523"/>
          <p:cNvSpPr>
            <a:spLocks noChangeArrowheads="1"/>
          </p:cNvSpPr>
          <p:nvPr/>
        </p:nvSpPr>
        <p:spPr bwMode="auto">
          <a:xfrm>
            <a:off x="1187624" y="3082842"/>
            <a:ext cx="2641946" cy="4630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2016 – 2017 учебный год</a:t>
            </a:r>
          </a:p>
        </p:txBody>
      </p:sp>
      <p:sp>
        <p:nvSpPr>
          <p:cNvPr id="10" name="Rectangle 524"/>
          <p:cNvSpPr>
            <a:spLocks noChangeArrowheads="1"/>
          </p:cNvSpPr>
          <p:nvPr/>
        </p:nvSpPr>
        <p:spPr bwMode="auto">
          <a:xfrm>
            <a:off x="1199843" y="3826759"/>
            <a:ext cx="2476898" cy="5261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2017 – 2018 учебный год</a:t>
            </a:r>
          </a:p>
        </p:txBody>
      </p:sp>
      <p:sp>
        <p:nvSpPr>
          <p:cNvPr id="11" name="Rectangle 525"/>
          <p:cNvSpPr>
            <a:spLocks noChangeArrowheads="1"/>
          </p:cNvSpPr>
          <p:nvPr/>
        </p:nvSpPr>
        <p:spPr bwMode="auto">
          <a:xfrm>
            <a:off x="4227461" y="2374709"/>
            <a:ext cx="1918320" cy="6373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5-х классов – 20,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429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человек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ctangle 526"/>
          <p:cNvSpPr>
            <a:spLocks noChangeArrowheads="1"/>
          </p:cNvSpPr>
          <p:nvPr/>
        </p:nvSpPr>
        <p:spPr bwMode="auto">
          <a:xfrm>
            <a:off x="4041981" y="3012053"/>
            <a:ext cx="1926841" cy="6696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5-х классов – 21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, 440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человек</a:t>
            </a:r>
          </a:p>
        </p:txBody>
      </p:sp>
      <p:sp>
        <p:nvSpPr>
          <p:cNvPr id="13" name="Rectangle 527"/>
          <p:cNvSpPr>
            <a:spLocks noChangeArrowheads="1"/>
          </p:cNvSpPr>
          <p:nvPr/>
        </p:nvSpPr>
        <p:spPr bwMode="auto">
          <a:xfrm>
            <a:off x="5652120" y="3235890"/>
            <a:ext cx="1820350" cy="6696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6-х классов – 19,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419 человек</a:t>
            </a:r>
          </a:p>
        </p:txBody>
      </p:sp>
      <p:sp>
        <p:nvSpPr>
          <p:cNvPr id="14" name="Rectangle 528"/>
          <p:cNvSpPr>
            <a:spLocks noChangeArrowheads="1"/>
          </p:cNvSpPr>
          <p:nvPr/>
        </p:nvSpPr>
        <p:spPr bwMode="auto">
          <a:xfrm>
            <a:off x="4066150" y="3826759"/>
            <a:ext cx="1806468" cy="7977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5-х классов – 19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, 394 человека</a:t>
            </a:r>
            <a:endParaRPr lang="ru-RU" sz="16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5" name="Rectangle 529"/>
          <p:cNvSpPr>
            <a:spLocks noChangeArrowheads="1"/>
          </p:cNvSpPr>
          <p:nvPr/>
        </p:nvSpPr>
        <p:spPr bwMode="auto">
          <a:xfrm>
            <a:off x="5436096" y="4225650"/>
            <a:ext cx="1706629" cy="7977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6-х классов –21,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4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13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человек</a:t>
            </a:r>
          </a:p>
        </p:txBody>
      </p:sp>
      <p:sp>
        <p:nvSpPr>
          <p:cNvPr id="16" name="Rectangle 530"/>
          <p:cNvSpPr>
            <a:spLocks noChangeArrowheads="1"/>
          </p:cNvSpPr>
          <p:nvPr/>
        </p:nvSpPr>
        <p:spPr bwMode="auto">
          <a:xfrm>
            <a:off x="6741852" y="4495127"/>
            <a:ext cx="1902038" cy="7977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7-х классов –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20,  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4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26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человек</a:t>
            </a:r>
          </a:p>
        </p:txBody>
      </p:sp>
      <p:sp>
        <p:nvSpPr>
          <p:cNvPr id="17" name="AutoShape 531"/>
          <p:cNvSpPr>
            <a:spLocks noChangeArrowheads="1"/>
          </p:cNvSpPr>
          <p:nvPr/>
        </p:nvSpPr>
        <p:spPr bwMode="auto">
          <a:xfrm>
            <a:off x="3817886" y="2531871"/>
            <a:ext cx="409575" cy="152400"/>
          </a:xfrm>
          <a:prstGeom prst="rightArrow">
            <a:avLst>
              <a:gd name="adj1" fmla="val 50000"/>
              <a:gd name="adj2" fmla="val 6718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8" name="AutoShape 532"/>
          <p:cNvSpPr>
            <a:spLocks noChangeArrowheads="1"/>
          </p:cNvSpPr>
          <p:nvPr/>
        </p:nvSpPr>
        <p:spPr bwMode="auto">
          <a:xfrm>
            <a:off x="3676741" y="3159690"/>
            <a:ext cx="409575" cy="152400"/>
          </a:xfrm>
          <a:prstGeom prst="rightArrow">
            <a:avLst>
              <a:gd name="adj1" fmla="val 50000"/>
              <a:gd name="adj2" fmla="val 67188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9" name="AutoShape 533"/>
          <p:cNvSpPr>
            <a:spLocks noChangeArrowheads="1"/>
          </p:cNvSpPr>
          <p:nvPr/>
        </p:nvSpPr>
        <p:spPr bwMode="auto">
          <a:xfrm>
            <a:off x="3640295" y="4013657"/>
            <a:ext cx="409575" cy="152400"/>
          </a:xfrm>
          <a:prstGeom prst="rightArrow">
            <a:avLst>
              <a:gd name="adj1" fmla="val 50000"/>
              <a:gd name="adj2" fmla="val 67188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20" name="Rectangle 524"/>
          <p:cNvSpPr>
            <a:spLocks noChangeArrowheads="1"/>
          </p:cNvSpPr>
          <p:nvPr/>
        </p:nvSpPr>
        <p:spPr bwMode="auto">
          <a:xfrm>
            <a:off x="1199843" y="4630920"/>
            <a:ext cx="2476898" cy="5261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2018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–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2019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учебный год</a:t>
            </a:r>
          </a:p>
        </p:txBody>
      </p:sp>
      <p:sp>
        <p:nvSpPr>
          <p:cNvPr id="21" name="Rectangle 528"/>
          <p:cNvSpPr>
            <a:spLocks noChangeArrowheads="1"/>
          </p:cNvSpPr>
          <p:nvPr/>
        </p:nvSpPr>
        <p:spPr bwMode="auto">
          <a:xfrm>
            <a:off x="4041981" y="4894018"/>
            <a:ext cx="1806468" cy="7977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5-х классов –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22, 473 человека</a:t>
            </a:r>
            <a:endParaRPr lang="ru-RU" sz="16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2" name="Rectangle 529"/>
          <p:cNvSpPr>
            <a:spLocks noChangeArrowheads="1"/>
          </p:cNvSpPr>
          <p:nvPr/>
        </p:nvSpPr>
        <p:spPr bwMode="auto">
          <a:xfrm>
            <a:off x="5436096" y="5290028"/>
            <a:ext cx="1706629" cy="7977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6-х классов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–20,</a:t>
            </a:r>
            <a:endParaRPr lang="ru-RU" sz="16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394 человека</a:t>
            </a:r>
            <a:endParaRPr lang="ru-RU" sz="16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3" name="Rectangle 530"/>
          <p:cNvSpPr>
            <a:spLocks noChangeArrowheads="1"/>
          </p:cNvSpPr>
          <p:nvPr/>
        </p:nvSpPr>
        <p:spPr bwMode="auto">
          <a:xfrm>
            <a:off x="6717539" y="5556026"/>
            <a:ext cx="1902038" cy="7977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7-х классов –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21, 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414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человек</a:t>
            </a:r>
          </a:p>
        </p:txBody>
      </p:sp>
      <p:sp>
        <p:nvSpPr>
          <p:cNvPr id="24" name="Rectangle 530"/>
          <p:cNvSpPr>
            <a:spLocks noChangeArrowheads="1"/>
          </p:cNvSpPr>
          <p:nvPr/>
        </p:nvSpPr>
        <p:spPr bwMode="auto">
          <a:xfrm>
            <a:off x="7142725" y="6060218"/>
            <a:ext cx="1902038" cy="7977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8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-х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классов –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20,  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4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20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человек</a:t>
            </a:r>
          </a:p>
        </p:txBody>
      </p:sp>
      <p:sp>
        <p:nvSpPr>
          <p:cNvPr id="25" name="AutoShape 533"/>
          <p:cNvSpPr>
            <a:spLocks noChangeArrowheads="1"/>
          </p:cNvSpPr>
          <p:nvPr/>
        </p:nvSpPr>
        <p:spPr bwMode="auto">
          <a:xfrm>
            <a:off x="3644742" y="4894018"/>
            <a:ext cx="409575" cy="152400"/>
          </a:xfrm>
          <a:prstGeom prst="rightArrow">
            <a:avLst>
              <a:gd name="adj1" fmla="val 50000"/>
              <a:gd name="adj2" fmla="val 67188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26" name="Picture 5" descr="http://imc-zato.ru/storage/news/1457616607-1338427975.jpg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980572"/>
            <a:ext cx="2915816" cy="187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785813" y="5072063"/>
            <a:ext cx="7500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200">
                <a:ea typeface="Calibri" pitchFamily="34" charset="0"/>
                <a:cs typeface="Times New Roman" pitchFamily="18" charset="0"/>
              </a:rPr>
              <a:t>, </a:t>
            </a:r>
            <a:endParaRPr lang="ru-RU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163991"/>
              </p:ext>
            </p:extLst>
          </p:nvPr>
        </p:nvGraphicFramePr>
        <p:xfrm>
          <a:off x="250031" y="1403365"/>
          <a:ext cx="8572500" cy="3668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50"/>
                <a:gridCol w="4286250"/>
              </a:tblGrid>
              <a:tr h="33529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школа 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Преподавание в 5-8  классах 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33529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педагогов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 педагогов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5503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курсовую подготовку в соответствии с ФГОС – 96% педагогов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45569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 учебный</a:t>
                      </a:r>
                      <a:r>
                        <a:rPr lang="ru-RU" sz="1800" b="1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кабинет подготовлен в соответствии с требованиями стандарта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9" marR="91439" marT="45725" marB="45725"/>
                </a:tc>
              </a:tr>
              <a:tr h="65098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100% общеобразовательных организаций  имеют доступ к электронным образовательным ресурсам (компьютерный класс  ОУ, библиотека)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9" marR="91439" marT="45725" marB="45725"/>
                </a:tc>
              </a:tr>
              <a:tr h="61779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Учащиеся  1-4 и 5-8 классов полностью обеспечены бюджетными учебниками в соответствии с ФГОС и Федеральным перечнем учебников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54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 организациях ведется работа в программе «Дневник.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42875" y="357166"/>
            <a:ext cx="900112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900" b="1" kern="0" dirty="0">
                <a:solidFill>
                  <a:schemeClr val="tx2"/>
                </a:solidFill>
                <a:ea typeface="+mj-ea"/>
                <a:cs typeface="Times New Roman" pitchFamily="18" charset="0"/>
              </a:rPr>
              <a:t>Требования к условиям образовательного процесса</a:t>
            </a:r>
          </a:p>
        </p:txBody>
      </p:sp>
      <p:pic>
        <p:nvPicPr>
          <p:cNvPr id="6" name="Picture 4" descr="http://catalog.prosv.ru/images/big/6cc595a7-5a17-11dd-9e1c-0019b9f502d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5297923"/>
            <a:ext cx="1435088" cy="14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http://fs1.ppt4web.ru/images/5345/78541/310/img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5210175"/>
            <a:ext cx="1800200" cy="152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http://www.rama-dety.com/media/Dnevnik.r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5147928"/>
            <a:ext cx="1803400" cy="145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6429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Инновационная площадка НИРО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428596" y="1357298"/>
            <a:ext cx="8215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ea typeface="Calibri" pitchFamily="34" charset="0"/>
                <a:cs typeface="Times New Roman" pitchFamily="18" charset="0"/>
              </a:rPr>
              <a:t>«Разработка единых подходов к формированию независимой оценки качества образования в условиях преемственности уровней общего образования в реализации ФГОС»</a:t>
            </a:r>
            <a:endParaRPr lang="ru-RU" b="1" dirty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500034" y="2571744"/>
          <a:ext cx="8429684" cy="3778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одержимое 2"/>
          <p:cNvSpPr>
            <a:spLocks noGrp="1"/>
          </p:cNvSpPr>
          <p:nvPr>
            <p:ph sz="quarter" idx="13"/>
          </p:nvPr>
        </p:nvSpPr>
        <p:spPr>
          <a:xfrm>
            <a:off x="33923" y="1003412"/>
            <a:ext cx="9144000" cy="5000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Среднее значение объема внеурочной деятельности, 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приходящегося на одного ученика – 7,5 ч.</a:t>
            </a:r>
          </a:p>
        </p:txBody>
      </p:sp>
      <p:sp>
        <p:nvSpPr>
          <p:cNvPr id="22" name="Содержимое 2"/>
          <p:cNvSpPr txBox="1">
            <a:spLocks/>
          </p:cNvSpPr>
          <p:nvPr/>
        </p:nvSpPr>
        <p:spPr>
          <a:xfrm>
            <a:off x="411509" y="3657493"/>
            <a:ext cx="8361363" cy="3571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cs typeface="Times New Roman" panose="02020603050405020304" pitchFamily="18" charset="0"/>
              </a:rPr>
              <a:t>Формы организации внеурочной деятельности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428625" y="285750"/>
            <a:ext cx="8229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endParaRPr lang="ru-RU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171529444"/>
              </p:ext>
            </p:extLst>
          </p:nvPr>
        </p:nvGraphicFramePr>
        <p:xfrm>
          <a:off x="-104775" y="4042136"/>
          <a:ext cx="9037638" cy="2896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203121661"/>
              </p:ext>
            </p:extLst>
          </p:nvPr>
        </p:nvGraphicFramePr>
        <p:xfrm>
          <a:off x="428624" y="2040731"/>
          <a:ext cx="7887792" cy="178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1520" y="1844824"/>
            <a:ext cx="8681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Реализация внеурочной деятельности в общеобразовательных организациях</a:t>
            </a:r>
            <a:endParaRPr lang="ru-RU" dirty="0"/>
          </a:p>
        </p:txBody>
      </p:sp>
      <p:pic>
        <p:nvPicPr>
          <p:cNvPr id="6146" name="Picture 2" descr="C:\Documents and Settings\Лёсик\Рабочий стол\Образовательная конференция_2019\фото-картинки\64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0176"/>
            <a:ext cx="4355976" cy="124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71472" y="35716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3200" b="1" kern="0" dirty="0">
                <a:solidFill>
                  <a:schemeClr val="tx2"/>
                </a:solidFill>
                <a:ea typeface="+mj-ea"/>
                <a:cs typeface="Times New Roman" pitchFamily="18" charset="0"/>
              </a:rPr>
              <a:t>Условия внедрения ФГОС </a:t>
            </a:r>
            <a:br>
              <a:rPr lang="ru-RU" sz="3200" b="1" kern="0" dirty="0">
                <a:solidFill>
                  <a:schemeClr val="tx2"/>
                </a:solidFill>
                <a:ea typeface="+mj-ea"/>
                <a:cs typeface="Times New Roman" pitchFamily="18" charset="0"/>
              </a:rPr>
            </a:br>
            <a:r>
              <a:rPr lang="ru-RU" sz="3200" b="1" kern="0" dirty="0">
                <a:solidFill>
                  <a:schemeClr val="tx2"/>
                </a:solidFill>
                <a:ea typeface="+mj-ea"/>
                <a:cs typeface="Times New Roman" pitchFamily="18" charset="0"/>
              </a:rPr>
              <a:t>основного общего образования</a:t>
            </a:r>
          </a:p>
        </p:txBody>
      </p:sp>
      <p:sp>
        <p:nvSpPr>
          <p:cNvPr id="29699" name="Прямоугольник 4"/>
          <p:cNvSpPr>
            <a:spLocks noChangeArrowheads="1"/>
          </p:cNvSpPr>
          <p:nvPr/>
        </p:nvSpPr>
        <p:spPr bwMode="auto">
          <a:xfrm>
            <a:off x="428625" y="1857375"/>
            <a:ext cx="85010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dirty="0">
                <a:ea typeface="Calibri" pitchFamily="34" charset="0"/>
                <a:cs typeface="Times New Roman" pitchFamily="18" charset="0"/>
              </a:rPr>
              <a:t>   Для обеспечения внеурочной деятельности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 образовательные организации   используют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учебную технику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кабинетов с повышенным уровнем оснащения. </a:t>
            </a:r>
          </a:p>
          <a:p>
            <a:pPr eaLnBrk="0" hangingPunct="0"/>
            <a:endParaRPr lang="ru-RU" dirty="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dirty="0">
                <a:ea typeface="Calibri" pitchFamily="34" charset="0"/>
                <a:cs typeface="Times New Roman" pitchFamily="18" charset="0"/>
              </a:rPr>
              <a:t>   </a:t>
            </a:r>
          </a:p>
        </p:txBody>
      </p:sp>
      <p:pic>
        <p:nvPicPr>
          <p:cNvPr id="5" name="Picture 2" descr="http://www.shkola-48.ru/data/objects/351/images/biologiy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4572008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http://www.shkola-48.ru/data/objects/351/images/lingafonnyy_kabinet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4572008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2" name="Прямоугольник 6"/>
          <p:cNvSpPr>
            <a:spLocks noChangeArrowheads="1"/>
          </p:cNvSpPr>
          <p:nvPr/>
        </p:nvSpPr>
        <p:spPr bwMode="auto">
          <a:xfrm>
            <a:off x="357158" y="2928934"/>
            <a:ext cx="521493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ea typeface="Calibri" pitchFamily="34" charset="0"/>
                <a:cs typeface="Times New Roman" pitchFamily="18" charset="0"/>
              </a:rPr>
              <a:t>Формы организации внеурочной деятельности: </a:t>
            </a:r>
          </a:p>
          <a:p>
            <a:pPr>
              <a:buFontTx/>
              <a:buChar char="-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спортивные клубы, секции; </a:t>
            </a:r>
          </a:p>
          <a:p>
            <a:pPr>
              <a:buFontTx/>
              <a:buChar char="-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научные общества; </a:t>
            </a:r>
          </a:p>
          <a:p>
            <a:pPr>
              <a:buFontTx/>
              <a:buChar char="-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олимпиады;</a:t>
            </a:r>
          </a:p>
          <a:p>
            <a:pPr>
              <a:buFontTx/>
              <a:buChar char="-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 художественные, хоровые студии. </a:t>
            </a:r>
          </a:p>
        </p:txBody>
      </p:sp>
      <p:pic>
        <p:nvPicPr>
          <p:cNvPr id="8" name="Picture 4" descr="http://www.shkola-48.ru/data/objects/351/images/Bibliotek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2500306"/>
            <a:ext cx="2833654" cy="212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Documents and Settings\User\Рабочий стол\олимпиада\IMAG017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643446"/>
            <a:ext cx="2786082" cy="2048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523220"/>
          </a:xfrm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Проекты муниципальных инновационных площадок</a:t>
            </a:r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61931532"/>
              </p:ext>
            </p:extLst>
          </p:nvPr>
        </p:nvGraphicFramePr>
        <p:xfrm>
          <a:off x="457200" y="1000108"/>
          <a:ext cx="8401080" cy="564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52475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Содержание 1 ребенка в 2018 году</a:t>
            </a:r>
          </a:p>
        </p:txBody>
      </p:sp>
      <p:pic>
        <p:nvPicPr>
          <p:cNvPr id="8218" name="Picture 26" descr="http://biysk.bezformata.ru/content/image65195458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9614"/>
            <a:ext cx="1000132" cy="12851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26049156"/>
              </p:ext>
            </p:extLst>
          </p:nvPr>
        </p:nvGraphicFramePr>
        <p:xfrm>
          <a:off x="755576" y="1728656"/>
          <a:ext cx="7632848" cy="4868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http://boombob.ru/img/picture/Jun/24/52fa0938d3c94dd6105fac9d74011570/mini_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8672" y="1761842"/>
            <a:ext cx="1888081" cy="14073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go2.imgsmail.ru/imgpreview?key=7d780781b0ae9d63&amp;mb=imgdb_preview_50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112" y="3452884"/>
            <a:ext cx="2144521" cy="14451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farisagi.ru/upload/images/det.%20obr%20kartinka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8672" y="5128654"/>
            <a:ext cx="1826750" cy="15110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8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0" y="428625"/>
            <a:ext cx="9144000" cy="523220"/>
          </a:xfrm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Проекты муниципальных инновационных площадок</a:t>
            </a:r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5286607"/>
              </p:ext>
            </p:extLst>
          </p:nvPr>
        </p:nvGraphicFramePr>
        <p:xfrm>
          <a:off x="457200" y="1000108"/>
          <a:ext cx="8401080" cy="564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14374" y="5572125"/>
            <a:ext cx="5857889" cy="10715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«Модель оперативного управления для устойчивого развития образовательной организации» и «Разработка и апробация программно-методического обеспечения подготовки детей к обучению в школе в соответствии с ФГОС ДО и ФГОС НОО»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15063" y="5357813"/>
            <a:ext cx="2786062" cy="85725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МАОУ «Гимназия № 1»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4375" y="1357313"/>
            <a:ext cx="5715000" cy="1000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«Разработка единых подходов к формированию независимой оценки качества образования в условиях преемственности уровней общего образования в реализации ФГОС»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75" y="2786063"/>
            <a:ext cx="5715000" cy="100012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«Создание и апробация модели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квалитологической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компетентности педагога начальной школы»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75" y="4143375"/>
            <a:ext cx="5715000" cy="10001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«Разработка и апробация учебно-методического сопровождения к новой учебной программе «Экономика 5-9 классы»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15063" y="1071563"/>
            <a:ext cx="2786062" cy="8572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№ 1, МБОУ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НШ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12, МАОУ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СШ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3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15063" y="2500313"/>
            <a:ext cx="2786062" cy="85725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СШ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9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15063" y="3929063"/>
            <a:ext cx="2786062" cy="8572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МАОУ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СШ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3</a:t>
            </a:r>
          </a:p>
        </p:txBody>
      </p:sp>
      <p:sp>
        <p:nvSpPr>
          <p:cNvPr id="32778" name="Заголовок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рамках областных инновационных площадок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 descr="C:\Documents and Settings\Таня\Рабочий стол\Образовательная конференция январь 2016\ОБЛОЖКА 1СТР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2071687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28625" y="285750"/>
            <a:ext cx="82296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3200" b="1" kern="0" dirty="0">
                <a:solidFill>
                  <a:schemeClr val="tx2"/>
                </a:solidFill>
                <a:ea typeface="+mj-ea"/>
                <a:cs typeface="Times New Roman" pitchFamily="18" charset="0"/>
              </a:rPr>
              <a:t>Информационное обеспечение ФГОС</a:t>
            </a:r>
          </a:p>
        </p:txBody>
      </p:sp>
      <p:grpSp>
        <p:nvGrpSpPr>
          <p:cNvPr id="33797" name="Группа 4"/>
          <p:cNvGrpSpPr>
            <a:grpSpLocks/>
          </p:cNvGrpSpPr>
          <p:nvPr/>
        </p:nvGrpSpPr>
        <p:grpSpPr bwMode="auto">
          <a:xfrm>
            <a:off x="428625" y="1643063"/>
            <a:ext cx="4056063" cy="541337"/>
            <a:chOff x="1854246" y="67807"/>
            <a:chExt cx="6540815" cy="540661"/>
          </a:xfrm>
        </p:grpSpPr>
        <p:sp>
          <p:nvSpPr>
            <p:cNvPr id="6" name="Прямоугольник с двумя скругленными соседними углами 5"/>
            <p:cNvSpPr/>
            <p:nvPr/>
          </p:nvSpPr>
          <p:spPr>
            <a:xfrm rot="5400000">
              <a:off x="4854323" y="-2932270"/>
              <a:ext cx="540661" cy="6540815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1854246" y="94760"/>
              <a:ext cx="6515215" cy="4867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Сайт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Управления  </a:t>
              </a: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образования</a:t>
              </a:r>
            </a:p>
          </p:txBody>
        </p:sp>
      </p:grpSp>
      <p:grpSp>
        <p:nvGrpSpPr>
          <p:cNvPr id="33798" name="Группа 7"/>
          <p:cNvGrpSpPr>
            <a:grpSpLocks/>
          </p:cNvGrpSpPr>
          <p:nvPr/>
        </p:nvGrpSpPr>
        <p:grpSpPr bwMode="auto">
          <a:xfrm>
            <a:off x="428625" y="2428875"/>
            <a:ext cx="4056063" cy="541338"/>
            <a:chOff x="1854246" y="67807"/>
            <a:chExt cx="6540815" cy="540661"/>
          </a:xfrm>
        </p:grpSpPr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 rot="5400000">
              <a:off x="4854324" y="-2932270"/>
              <a:ext cx="540661" cy="6540815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1854246" y="94761"/>
              <a:ext cx="6515215" cy="486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Сайты ОО</a:t>
              </a:r>
            </a:p>
          </p:txBody>
        </p:sp>
      </p:grpSp>
      <p:grpSp>
        <p:nvGrpSpPr>
          <p:cNvPr id="33799" name="Группа 10"/>
          <p:cNvGrpSpPr>
            <a:grpSpLocks/>
          </p:cNvGrpSpPr>
          <p:nvPr/>
        </p:nvGrpSpPr>
        <p:grpSpPr bwMode="auto">
          <a:xfrm>
            <a:off x="428625" y="3143250"/>
            <a:ext cx="4056063" cy="541338"/>
            <a:chOff x="1854246" y="67807"/>
            <a:chExt cx="6540815" cy="540661"/>
          </a:xfrm>
        </p:grpSpPr>
        <p:sp>
          <p:nvSpPr>
            <p:cNvPr id="12" name="Прямоугольник с двумя скругленными соседними углами 11"/>
            <p:cNvSpPr/>
            <p:nvPr/>
          </p:nvSpPr>
          <p:spPr>
            <a:xfrm rot="5400000">
              <a:off x="4854324" y="-2932270"/>
              <a:ext cx="540661" cy="6540815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1854246" y="94761"/>
              <a:ext cx="6515215" cy="486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Родительские собрания</a:t>
              </a:r>
            </a:p>
          </p:txBody>
        </p:sp>
      </p:grpSp>
      <p:grpSp>
        <p:nvGrpSpPr>
          <p:cNvPr id="33800" name="Группа 13"/>
          <p:cNvGrpSpPr>
            <a:grpSpLocks/>
          </p:cNvGrpSpPr>
          <p:nvPr/>
        </p:nvGrpSpPr>
        <p:grpSpPr bwMode="auto">
          <a:xfrm>
            <a:off x="428625" y="3857625"/>
            <a:ext cx="4056063" cy="541338"/>
            <a:chOff x="1854246" y="67807"/>
            <a:chExt cx="6540815" cy="540661"/>
          </a:xfrm>
        </p:grpSpPr>
        <p:sp>
          <p:nvSpPr>
            <p:cNvPr id="15" name="Прямоугольник с двумя скругленными соседними углами 14"/>
            <p:cNvSpPr/>
            <p:nvPr/>
          </p:nvSpPr>
          <p:spPr>
            <a:xfrm rot="5400000">
              <a:off x="4854324" y="-2932270"/>
              <a:ext cx="540661" cy="6540815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1854246" y="94761"/>
              <a:ext cx="6515215" cy="486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Анкетирование родителей</a:t>
              </a:r>
            </a:p>
          </p:txBody>
        </p:sp>
      </p:grpSp>
      <p:grpSp>
        <p:nvGrpSpPr>
          <p:cNvPr id="33801" name="Группа 16"/>
          <p:cNvGrpSpPr>
            <a:grpSpLocks/>
          </p:cNvGrpSpPr>
          <p:nvPr/>
        </p:nvGrpSpPr>
        <p:grpSpPr bwMode="auto">
          <a:xfrm>
            <a:off x="428625" y="4500563"/>
            <a:ext cx="4056063" cy="541337"/>
            <a:chOff x="1854246" y="67807"/>
            <a:chExt cx="6540815" cy="540661"/>
          </a:xfrm>
        </p:grpSpPr>
        <p:sp>
          <p:nvSpPr>
            <p:cNvPr id="18" name="Прямоугольник с двумя скругленными соседними углами 17"/>
            <p:cNvSpPr/>
            <p:nvPr/>
          </p:nvSpPr>
          <p:spPr>
            <a:xfrm rot="5400000">
              <a:off x="4854323" y="-2932270"/>
              <a:ext cx="540661" cy="6540815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1854246" y="94760"/>
              <a:ext cx="6515215" cy="4867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Публичный отчет</a:t>
              </a:r>
            </a:p>
          </p:txBody>
        </p:sp>
      </p:grpSp>
      <p:grpSp>
        <p:nvGrpSpPr>
          <p:cNvPr id="33802" name="Группа 19"/>
          <p:cNvGrpSpPr>
            <a:grpSpLocks/>
          </p:cNvGrpSpPr>
          <p:nvPr/>
        </p:nvGrpSpPr>
        <p:grpSpPr bwMode="auto">
          <a:xfrm>
            <a:off x="428625" y="5286375"/>
            <a:ext cx="4056063" cy="541338"/>
            <a:chOff x="1854246" y="67807"/>
            <a:chExt cx="6540815" cy="540661"/>
          </a:xfrm>
        </p:grpSpPr>
        <p:sp>
          <p:nvSpPr>
            <p:cNvPr id="21" name="Прямоугольник с двумя скругленными соседними углами 20"/>
            <p:cNvSpPr/>
            <p:nvPr/>
          </p:nvSpPr>
          <p:spPr>
            <a:xfrm rot="5400000">
              <a:off x="4854324" y="-2932270"/>
              <a:ext cx="540661" cy="6540815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1854246" y="94761"/>
              <a:ext cx="6515215" cy="486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Журнал «Образование +»</a:t>
              </a:r>
            </a:p>
          </p:txBody>
        </p:sp>
      </p:grpSp>
      <p:grpSp>
        <p:nvGrpSpPr>
          <p:cNvPr id="33803" name="Группа 22"/>
          <p:cNvGrpSpPr>
            <a:grpSpLocks/>
          </p:cNvGrpSpPr>
          <p:nvPr/>
        </p:nvGrpSpPr>
        <p:grpSpPr bwMode="auto">
          <a:xfrm>
            <a:off x="428625" y="6072188"/>
            <a:ext cx="4056063" cy="541337"/>
            <a:chOff x="1854246" y="67807"/>
            <a:chExt cx="6540815" cy="540661"/>
          </a:xfrm>
        </p:grpSpPr>
        <p:sp>
          <p:nvSpPr>
            <p:cNvPr id="24" name="Прямоугольник с двумя скругленными соседними углами 23"/>
            <p:cNvSpPr/>
            <p:nvPr/>
          </p:nvSpPr>
          <p:spPr>
            <a:xfrm rot="5400000">
              <a:off x="4854323" y="-2932270"/>
              <a:ext cx="540661" cy="6540815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1854246" y="94760"/>
              <a:ext cx="6515215" cy="4867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Районная газета «Знамя»</a:t>
              </a:r>
            </a:p>
          </p:txBody>
        </p:sp>
      </p:grpSp>
      <p:pic>
        <p:nvPicPr>
          <p:cNvPr id="33804" name="Picture 2" descr="C:\Documents and Settings\Таня\Рабочий стол\Образовательная конференция январь 2016\ОБЛОЖКА 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5" y="3643313"/>
            <a:ext cx="2065338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" descr="C:\Documents and Settings\Таня\Рабочий стол\Образовательная конференция январь 2016\ОБЛОЖКА в журнал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00" y="3786188"/>
            <a:ext cx="21717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3438" y="1029886"/>
            <a:ext cx="4412983" cy="235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5381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</a:t>
            </a:r>
            <a:endParaRPr lang="ru-RU" sz="36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819" name="Группа 6"/>
          <p:cNvGrpSpPr>
            <a:grpSpLocks/>
          </p:cNvGrpSpPr>
          <p:nvPr/>
        </p:nvGrpSpPr>
        <p:grpSpPr bwMode="auto">
          <a:xfrm>
            <a:off x="928688" y="1714500"/>
            <a:ext cx="2500312" cy="928688"/>
            <a:chOff x="19" y="223"/>
            <a:chExt cx="1854226" cy="67582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9" y="223"/>
              <a:ext cx="1854226" cy="67582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32983" y="33726"/>
              <a:ext cx="1788298" cy="59380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9530" tIns="24765" rIns="49530" bIns="2476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ЕГЭ </a:t>
              </a:r>
            </a:p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МБОУ НШ № 12</a:t>
              </a:r>
            </a:p>
          </p:txBody>
        </p:sp>
      </p:grpSp>
      <p:grpSp>
        <p:nvGrpSpPr>
          <p:cNvPr id="34820" name="Группа 9"/>
          <p:cNvGrpSpPr>
            <a:grpSpLocks/>
          </p:cNvGrpSpPr>
          <p:nvPr/>
        </p:nvGrpSpPr>
        <p:grpSpPr bwMode="auto">
          <a:xfrm>
            <a:off x="5572125" y="1714500"/>
            <a:ext cx="2500313" cy="928688"/>
            <a:chOff x="19" y="223"/>
            <a:chExt cx="1854226" cy="675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9" y="223"/>
              <a:ext cx="1854226" cy="67582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32983" y="33726"/>
              <a:ext cx="1788298" cy="59380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9530" tIns="24765" rIns="49530" bIns="2476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ОГЭ, ГВЭ </a:t>
              </a:r>
            </a:p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МБОУ СШ № 10, </a:t>
              </a:r>
            </a:p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МБОУ НШ № 12</a:t>
              </a: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2643188" y="1285875"/>
            <a:ext cx="3643312" cy="70296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Пункты проведения экзаменов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571625" y="5072063"/>
            <a:ext cx="6000750" cy="7143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Tx/>
              <a:buChar char="-"/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переносные металлоискатели</a:t>
            </a:r>
          </a:p>
          <a:p>
            <a:pPr>
              <a:buFontTx/>
              <a:buChar char="-"/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 видеонаблюдения, работающая в системе 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on-lain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823" name="Группа 20"/>
          <p:cNvGrpSpPr>
            <a:grpSpLocks/>
          </p:cNvGrpSpPr>
          <p:nvPr/>
        </p:nvGrpSpPr>
        <p:grpSpPr bwMode="auto">
          <a:xfrm>
            <a:off x="1857375" y="2714625"/>
            <a:ext cx="5194300" cy="2000250"/>
            <a:chOff x="33010" y="-56096"/>
            <a:chExt cx="1872741" cy="68387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51325" y="-56096"/>
              <a:ext cx="1854426" cy="48848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Tx/>
                <a:buChar char="-"/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кабинеты для проведения экзаменов;</a:t>
              </a:r>
            </a:p>
            <a:p>
              <a:pPr>
                <a:buFontTx/>
                <a:buChar char="-"/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кабинет для руководителя ППЭ, оборудованный телефонной связью, персональным компьютером, принтером, сейфом для хранения КИМ;</a:t>
              </a:r>
            </a:p>
            <a:p>
              <a:pPr>
                <a:buFontTx/>
                <a:buChar char="-"/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кабинет для сопровождающих</a:t>
              </a:r>
            </a:p>
          </p:txBody>
        </p:sp>
        <p:sp>
          <p:nvSpPr>
            <p:cNvPr id="23" name="Скругленный прямоугольник 4"/>
            <p:cNvSpPr/>
            <p:nvPr/>
          </p:nvSpPr>
          <p:spPr>
            <a:xfrm>
              <a:off x="33010" y="33459"/>
              <a:ext cx="1788033" cy="594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24765" rIns="49530" bIns="24765" spcCol="1270" anchor="ctr"/>
            <a:lstStyle/>
            <a:p>
              <a:pPr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824" name="Группа 23"/>
          <p:cNvGrpSpPr>
            <a:grpSpLocks/>
          </p:cNvGrpSpPr>
          <p:nvPr/>
        </p:nvGrpSpPr>
        <p:grpSpPr bwMode="auto">
          <a:xfrm>
            <a:off x="500063" y="4000500"/>
            <a:ext cx="8143875" cy="1169988"/>
            <a:chOff x="-78242" y="33215"/>
            <a:chExt cx="1965478" cy="594561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-78242" y="80812"/>
              <a:ext cx="1965478" cy="46064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Руководитель и организаторы ППЭ, члены ГЭК, руководитель организации, на базе которой организован ППЭ, технические специалисты, сотрудники правоохранительных органов, медицинские работники</a:t>
              </a:r>
            </a:p>
          </p:txBody>
        </p:sp>
        <p:sp>
          <p:nvSpPr>
            <p:cNvPr id="26" name="Скругленный прямоугольник 4"/>
            <p:cNvSpPr/>
            <p:nvPr/>
          </p:nvSpPr>
          <p:spPr>
            <a:xfrm>
              <a:off x="32867" y="33215"/>
              <a:ext cx="1788470" cy="594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24765" rIns="49530" bIns="24765" spcCol="1270" anchor="ctr"/>
            <a:lstStyle/>
            <a:p>
              <a:pPr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3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Выгнутая влево стрелка 26"/>
          <p:cNvSpPr/>
          <p:nvPr/>
        </p:nvSpPr>
        <p:spPr>
          <a:xfrm>
            <a:off x="1000125" y="2643188"/>
            <a:ext cx="928688" cy="1357312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flipH="1">
            <a:off x="7072313" y="2643188"/>
            <a:ext cx="928687" cy="1357312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4"/>
          <p:cNvSpPr/>
          <p:nvPr/>
        </p:nvSpPr>
        <p:spPr>
          <a:xfrm>
            <a:off x="1785938" y="2976563"/>
            <a:ext cx="4960937" cy="17383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9530" tIns="24765" rIns="49530" bIns="24765" spcCol="1270" anchor="ctr"/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643063" y="5929313"/>
            <a:ext cx="5857875" cy="3571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rgbClr val="CC0000"/>
                </a:solidFill>
              </a:rPr>
              <a:t>49 </a:t>
            </a:r>
            <a:r>
              <a:rPr lang="ru-RU" b="1" dirty="0">
                <a:solidFill>
                  <a:srgbClr val="CC0000"/>
                </a:solidFill>
              </a:rPr>
              <a:t>общественных </a:t>
            </a:r>
            <a:r>
              <a:rPr lang="ru-RU" b="1" dirty="0" smtClean="0">
                <a:solidFill>
                  <a:srgbClr val="CC0000"/>
                </a:solidFill>
              </a:rPr>
              <a:t>наблюдателей</a:t>
            </a:r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8194" name="Picture 2" descr="C:\Documents and Settings\Лёсик\Рабочий стол\Образовательная конференция_2019\фото-картинки\EGE2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1" y="66101"/>
            <a:ext cx="2946474" cy="14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2" name="TextBox 18"/>
          <p:cNvSpPr txBox="1">
            <a:spLocks noChangeArrowheads="1"/>
          </p:cNvSpPr>
          <p:nvPr/>
        </p:nvSpPr>
        <p:spPr bwMode="auto">
          <a:xfrm>
            <a:off x="0" y="641648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/>
              <a:t>       </a:t>
            </a:r>
            <a:r>
              <a:rPr lang="ru-RU" sz="2400" b="1" i="1" dirty="0" smtClean="0">
                <a:solidFill>
                  <a:srgbClr val="FF0000"/>
                </a:solidFill>
              </a:rPr>
              <a:t>17 </a:t>
            </a:r>
            <a:r>
              <a:rPr lang="ru-RU" sz="2400" b="1" i="1" dirty="0">
                <a:solidFill>
                  <a:srgbClr val="FF0000"/>
                </a:solidFill>
              </a:rPr>
              <a:t>выпускников 9 классов получили аттестат с отличием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83768" y="500063"/>
            <a:ext cx="6660232" cy="6429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- 9</a:t>
            </a:r>
            <a:endParaRPr lang="ru-RU" sz="3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928498"/>
              </p:ext>
            </p:extLst>
          </p:nvPr>
        </p:nvGraphicFramePr>
        <p:xfrm>
          <a:off x="785812" y="1628800"/>
          <a:ext cx="757237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218" name="Picture 2" descr="C:\Documents and Settings\Лёсик\Рабочий стол\Образовательная конференция_2019\фото-картинки\5be54781b1688052037141.p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97"/>
            <a:ext cx="2810321" cy="158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1" y="5493150"/>
            <a:ext cx="8208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Средний балл сдачи экзаменов в районе </a:t>
            </a:r>
            <a:r>
              <a:rPr lang="ru-RU" dirty="0" smtClean="0"/>
              <a:t>составил</a:t>
            </a:r>
            <a:endParaRPr lang="ru-RU" dirty="0"/>
          </a:p>
          <a:p>
            <a:pPr lvl="0"/>
            <a:r>
              <a:rPr lang="ru-RU" dirty="0"/>
              <a:t>по русскому языку – 3,6 балла (равен результату 2017 года), </a:t>
            </a:r>
          </a:p>
          <a:p>
            <a:pPr lvl="0"/>
            <a:r>
              <a:rPr lang="ru-RU" dirty="0"/>
              <a:t>по математике – 3,4 (на 0,7 балла ниже прошлогоднего результата – 4,1 балла).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051719" y="500063"/>
            <a:ext cx="6677943" cy="823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в форме единого государственного экзамена</a:t>
            </a:r>
            <a:endParaRPr lang="ru-RU" sz="28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851759"/>
              </p:ext>
            </p:extLst>
          </p:nvPr>
        </p:nvGraphicFramePr>
        <p:xfrm>
          <a:off x="395536" y="2298534"/>
          <a:ext cx="8286750" cy="4643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42" name="Picture 2" descr="C:\Documents and Settings\Лёсик\Рабочий стол\Образовательная конференция_2019\фото-картинки\3105046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5" y="1"/>
            <a:ext cx="2054444" cy="15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9" y="192920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Всего на экзамены было подано 176 заявлений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051719" y="500063"/>
            <a:ext cx="6677943" cy="823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в форме единого государственного экзамена</a:t>
            </a:r>
            <a:endParaRPr lang="ru-RU" sz="28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Лёсик\Рабочий стол\Образовательная конференция_2019\фото-картинки\31050469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5" y="1"/>
            <a:ext cx="2054444" cy="15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3528"/>
              </p:ext>
            </p:extLst>
          </p:nvPr>
        </p:nvGraphicFramePr>
        <p:xfrm>
          <a:off x="395537" y="2204864"/>
          <a:ext cx="8208912" cy="39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7"/>
                <a:gridCol w="1584176"/>
                <a:gridCol w="1512169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ЕГЭ по русскому языку сдавали в Володарском районе 165 человек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тестовый балл 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Набрали результаты свыше 90 баллов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(№№3,6.8.9,10, КШИ)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балл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балл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баллов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баллов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баллов (МАОУ СШ №3)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1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051719" y="500063"/>
            <a:ext cx="6677943" cy="823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в форме единого государственного экзамена</a:t>
            </a:r>
            <a:endParaRPr lang="ru-RU" sz="28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Лёсик\Рабочий стол\Образовательная конференция_2019\фото-картинки\31050469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5" y="1"/>
            <a:ext cx="2054444" cy="15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176508"/>
              </p:ext>
            </p:extLst>
          </p:nvPr>
        </p:nvGraphicFramePr>
        <p:xfrm>
          <a:off x="395537" y="2204864"/>
          <a:ext cx="8208912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7"/>
                <a:gridCol w="1584176"/>
                <a:gridCol w="1512169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ЕГЭ по математике базового уровня сдавало 157 человек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тестовый балл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Профильный ЕГЭ по математике сдавали 123 человека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тестовый балл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преодолели минимальный порог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чел.  (11%)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Лучший результат - 80 баллов (МАОУ СШ № 8)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чел.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преодолел порог 27 баллов (окончил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школу со справкой)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чел.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1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051719" y="500063"/>
            <a:ext cx="6677943" cy="823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в форме единого государственного экзамена</a:t>
            </a:r>
            <a:endParaRPr lang="ru-RU" sz="28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Лёсик\Рабочий стол\Образовательная конференция_2019\фото-картинки\31050469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5" y="1"/>
            <a:ext cx="2054444" cy="15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800834"/>
              </p:ext>
            </p:extLst>
          </p:nvPr>
        </p:nvGraphicFramePr>
        <p:xfrm>
          <a:off x="395537" y="2204864"/>
          <a:ext cx="8352927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6743"/>
                <a:gridCol w="1656184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Русский язык, литература, история, география, английский язык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ЕГЭ по физике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97,6%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обществознанию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92,1%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информатике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химии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72,7%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биологии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63,2%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Максимальный 100-балльный результат был получен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русскому языку (Кошелева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Алисия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МАОУ СШ №3)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обществознанию (Фесенко Екатерина, МБОУ СШ №9)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3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Прямоугольник 7"/>
          <p:cNvSpPr>
            <a:spLocks noChangeArrowheads="1"/>
          </p:cNvSpPr>
          <p:nvPr/>
        </p:nvSpPr>
        <p:spPr bwMode="auto">
          <a:xfrm>
            <a:off x="4427984" y="2897475"/>
            <a:ext cx="47160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16 выпускников получили аттестат с отличием и награждены медалями «За особые заслуги в учении»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(МБОУ СШ №4,6,9, МАОУ СШ №3,10,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«Гимназия №1»)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D:\ФОТО\2017_Медалисты\DSCN68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507639" cy="2630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ФОТО\2017_Медалисты\DSC_096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617" y="3707500"/>
            <a:ext cx="7722916" cy="3037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ФОТО\2017_Медалисты\DSCN674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9269" y="225762"/>
            <a:ext cx="3668154" cy="2671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diplomysale.ru/images/attesna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102" y="2160971"/>
            <a:ext cx="1129185" cy="162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ttp://otvet-plus.ru/iz/o-gim-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873" y="2004090"/>
            <a:ext cx="1199201" cy="170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D:\ФОТО\медаль\сканирование000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738" y="1613285"/>
            <a:ext cx="1067034" cy="1095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8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92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92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429684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Лицензирование и государственная аккредитация образовательных организаций района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8625" y="1857375"/>
          <a:ext cx="1557338" cy="221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Acrobat Document" r:id="rId3" imgW="7829460" imgH="11134633" progId="AcroExch.Document.11">
                  <p:embed/>
                </p:oleObj>
              </mc:Choice>
              <mc:Fallback>
                <p:oleObj name="Acrobat Document" r:id="rId3" imgW="7829460" imgH="11134633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857375"/>
                        <a:ext cx="1557338" cy="221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5" descr="http://www.shkola-48.ru/data/objects/453/images/Svidetelstvo_gosudarstvennoy_akkreditatcii_P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4143375"/>
            <a:ext cx="151288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10370406"/>
              </p:ext>
            </p:extLst>
          </p:nvPr>
        </p:nvGraphicFramePr>
        <p:xfrm>
          <a:off x="2274692" y="1895351"/>
          <a:ext cx="4056112" cy="224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34061202"/>
              </p:ext>
            </p:extLst>
          </p:nvPr>
        </p:nvGraphicFramePr>
        <p:xfrm>
          <a:off x="2843808" y="4295824"/>
          <a:ext cx="3247343" cy="1877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63680" y="1988840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Наличие лицензии </a:t>
            </a:r>
            <a:r>
              <a:rPr lang="ru-RU" dirty="0"/>
              <a:t>на право осуществления образовательной деятельности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63680" y="4725144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Наличие  свидетельства  о </a:t>
            </a:r>
            <a:r>
              <a:rPr lang="ru-RU" dirty="0"/>
              <a:t>государственной </a:t>
            </a:r>
            <a:r>
              <a:rPr lang="ru-RU" dirty="0" smtClean="0"/>
              <a:t>аккредитации ОО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66878" y="116632"/>
            <a:ext cx="8858311" cy="6810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Ресурсный центр сетевого взаимодействия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(МАОУ СШ № 3,8,10, «Гимназия №1», МБОУ СШ №9)</a:t>
            </a:r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159375"/>
              </p:ext>
            </p:extLst>
          </p:nvPr>
        </p:nvGraphicFramePr>
        <p:xfrm>
          <a:off x="617132" y="1196752"/>
          <a:ext cx="8157803" cy="4113102"/>
        </p:xfrm>
        <a:graphic>
          <a:graphicData uri="http://schemas.openxmlformats.org/drawingml/2006/table">
            <a:tbl>
              <a:tblPr/>
              <a:tblGrid>
                <a:gridCol w="3168352"/>
                <a:gridCol w="2376264"/>
                <a:gridCol w="2613187"/>
              </a:tblGrid>
              <a:tr h="426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Группы по подготовке к ЕГЭ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 слушателей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8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 профильная и базовая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чел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СШ №3,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СШ №10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СШ №3,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СШ №8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12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химия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СШ №10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СШ №10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СШ №9,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«Гимназия №1»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СШ №9,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«Гимназия №1»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СШ №10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4" descr="D:\ФОТО\ресурсный центр\IMG_16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929198"/>
            <a:ext cx="2500298" cy="183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D:\ФОТО\ресурсный центр\IMG_10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4929198"/>
            <a:ext cx="2677831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D:\ФОТО\ресурсный центр\yi6OCouqmWM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905" y="4929198"/>
            <a:ext cx="2589702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D:\ФОТО\ресурсный центр\IMG_165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88"/>
          <a:stretch/>
        </p:blipFill>
        <p:spPr bwMode="auto">
          <a:xfrm>
            <a:off x="6588223" y="4929197"/>
            <a:ext cx="2555777" cy="198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645024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Общее количество участников итогового сочинения - 152 человека. </a:t>
            </a:r>
          </a:p>
          <a:p>
            <a:pPr algn="ctr"/>
            <a:r>
              <a:rPr lang="ru-RU" sz="2400" dirty="0" smtClean="0"/>
              <a:t>По результатам итогового сочинения 2 обучающиеся (1,3%) </a:t>
            </a:r>
          </a:p>
          <a:p>
            <a:pPr algn="ctr"/>
            <a:r>
              <a:rPr lang="ru-RU" sz="2400" dirty="0" smtClean="0"/>
              <a:t>11 классов не справились с сочинением.</a:t>
            </a:r>
          </a:p>
          <a:p>
            <a:pPr algn="ctr"/>
            <a:r>
              <a:rPr lang="ru-RU" sz="2400" dirty="0" smtClean="0"/>
              <a:t>150 человек получили допуск к государственной итоговой аттестации.</a:t>
            </a:r>
            <a:endParaRPr lang="ru-RU" sz="2400" dirty="0"/>
          </a:p>
        </p:txBody>
      </p:sp>
      <p:pic>
        <p:nvPicPr>
          <p:cNvPr id="3076" name="Picture 4" descr="http://obraz.smol-ray.ru/files/590/sochineni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12" y="41539"/>
            <a:ext cx="8752768" cy="330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874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6455" y="1844824"/>
            <a:ext cx="54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cs typeface="Times New Roman" panose="02020603050405020304" pitchFamily="18" charset="0"/>
              </a:rPr>
              <a:t>Ф</a:t>
            </a:r>
            <a:r>
              <a:rPr lang="ru-RU" sz="2400" dirty="0" smtClean="0">
                <a:cs typeface="Times New Roman" panose="02020603050405020304" pitchFamily="18" charset="0"/>
              </a:rPr>
              <a:t>ормирование </a:t>
            </a:r>
            <a:r>
              <a:rPr lang="ru-RU" sz="2400" dirty="0">
                <a:cs typeface="Times New Roman" panose="02020603050405020304" pitchFamily="18" charset="0"/>
              </a:rPr>
              <a:t>Федеральной информационной системы «Федеральный реестр сведений о документах об образовании и (или) о квалификации, документах об обучении» (ФИС ФРДО</a:t>
            </a:r>
            <a:r>
              <a:rPr lang="ru-RU" sz="2400" dirty="0" smtClean="0">
                <a:cs typeface="Times New Roman" panose="02020603050405020304" pitchFamily="18" charset="0"/>
              </a:rPr>
              <a:t>) </a:t>
            </a: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r>
              <a:rPr lang="ru-RU" sz="2400" dirty="0" smtClean="0">
                <a:cs typeface="Times New Roman" panose="02020603050405020304" pitchFamily="18" charset="0"/>
              </a:rPr>
              <a:t>Всего </a:t>
            </a:r>
            <a:r>
              <a:rPr lang="ru-RU" sz="2400" dirty="0">
                <a:cs typeface="Times New Roman" panose="02020603050405020304" pitchFamily="18" charset="0"/>
              </a:rPr>
              <a:t>внесено в реестр 16044 аттестата выпускников школ 2000-2018 годов выпуска.</a:t>
            </a:r>
          </a:p>
        </p:txBody>
      </p:sp>
      <p:pic>
        <p:nvPicPr>
          <p:cNvPr id="2050" name="Picture 2" descr="https://toipkro.ru/content/news/2247/5ba86cd1288aa_reduce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345920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699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7" name="Picture 7" descr="http://school9-len.ucoz.ru/novosti/vesna/listovk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04" y="0"/>
            <a:ext cx="8076888" cy="58052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6951" y="5816954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97% </a:t>
            </a:r>
            <a:r>
              <a:rPr lang="ru-RU" sz="2400" b="1" dirty="0">
                <a:solidFill>
                  <a:schemeClr val="tx2"/>
                </a:solidFill>
              </a:rPr>
              <a:t>учащихся  успешно справились </a:t>
            </a:r>
            <a:endParaRPr lang="ru-RU" sz="24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с </a:t>
            </a:r>
            <a:r>
              <a:rPr lang="ru-RU" sz="2400" b="1" dirty="0">
                <a:solidFill>
                  <a:schemeClr val="tx2"/>
                </a:solidFill>
              </a:rPr>
              <a:t>проверочными </a:t>
            </a:r>
            <a:r>
              <a:rPr lang="ru-RU" sz="2400" b="1" dirty="0" smtClean="0">
                <a:solidFill>
                  <a:schemeClr val="tx2"/>
                </a:solidFill>
              </a:rPr>
              <a:t>работами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1266" name="Picture 2" descr="C:\Documents and Settings\Лёсик\Рабочий стол\Образовательная конференция_2019\фото-картинки\201804171217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86170"/>
            <a:ext cx="1907704" cy="10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892694"/>
              </p:ext>
            </p:extLst>
          </p:nvPr>
        </p:nvGraphicFramePr>
        <p:xfrm>
          <a:off x="485291" y="620688"/>
          <a:ext cx="8280920" cy="4641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2613"/>
                <a:gridCol w="1008112"/>
                <a:gridCol w="1152128"/>
                <a:gridCol w="1224136"/>
                <a:gridCol w="167393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класс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4ласс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класс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6класс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класс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55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565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72488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3" name="Rectangle 1"/>
          <p:cNvSpPr>
            <a:spLocks noChangeArrowheads="1"/>
          </p:cNvSpPr>
          <p:nvPr/>
        </p:nvSpPr>
        <p:spPr bwMode="auto">
          <a:xfrm>
            <a:off x="571472" y="1214422"/>
            <a:ext cx="8215313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 u="sng" dirty="0">
                <a:ea typeface="Calibri" pitchFamily="34" charset="0"/>
                <a:cs typeface="Times New Roman" pitchFamily="18" charset="0"/>
              </a:rPr>
              <a:t>Традиционные мероприятия:</a:t>
            </a:r>
            <a:endParaRPr lang="ru-RU" b="1" u="sng" dirty="0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Школьный, муниципальный, дивизионный и областной этапы соревнований «Нижегородская школа безопасности - Зарница»,</a:t>
            </a:r>
            <a:endParaRPr lang="ru-RU" dirty="0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В рамках </a:t>
            </a:r>
            <a:r>
              <a:rPr lang="ru-RU" dirty="0" err="1">
                <a:ea typeface="Calibri" pitchFamily="34" charset="0"/>
                <a:cs typeface="Times New Roman" pitchFamily="18" charset="0"/>
              </a:rPr>
              <a:t>мегапроекта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 «Мое Отечество» проводится конкурс «Мальчишник»,</a:t>
            </a:r>
          </a:p>
          <a:p>
            <a:pPr algn="just" eaLnBrk="0" hangingPunct="0">
              <a:buFontTx/>
              <a:buChar char="•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Фестиваль </a:t>
            </a:r>
            <a:r>
              <a:rPr lang="ru-RU" dirty="0" err="1">
                <a:ea typeface="Calibri" pitchFamily="34" charset="0"/>
                <a:cs typeface="Times New Roman" pitchFamily="18" charset="0"/>
              </a:rPr>
              <a:t>детско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 – юношеского творчества «Во славу Отечества», посвященный Дню народного единства,</a:t>
            </a:r>
          </a:p>
          <a:p>
            <a:pPr algn="just" eaLnBrk="0" hangingPunct="0">
              <a:buFontTx/>
              <a:buChar char="•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Районные конкурсы в рамках </a:t>
            </a:r>
            <a:r>
              <a:rPr lang="ru-RU" dirty="0" err="1">
                <a:ea typeface="Calibri" pitchFamily="34" charset="0"/>
                <a:cs typeface="Times New Roman" pitchFamily="18" charset="0"/>
              </a:rPr>
              <a:t>мегапроектов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 «Сердце отдаю детям», «Мое Отечество», «Дети. Творчество. Родина»,</a:t>
            </a:r>
          </a:p>
          <a:p>
            <a:pPr algn="just" eaLnBrk="0" hangingPunct="0">
              <a:buFontTx/>
              <a:buChar char="•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Конкурс сочинений «Моя семья в истории страны», </a:t>
            </a:r>
          </a:p>
          <a:p>
            <a:pPr algn="just" eaLnBrk="0" hangingPunct="0">
              <a:buFontTx/>
              <a:buChar char="•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Мероприятия по пропаганде здорового образа жизни (</a:t>
            </a:r>
            <a:r>
              <a:rPr lang="ru-RU" dirty="0" err="1">
                <a:ea typeface="Calibri" pitchFamily="34" charset="0"/>
                <a:cs typeface="Times New Roman" pitchFamily="18" charset="0"/>
              </a:rPr>
              <a:t>общерайонная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 спартакиада, встречи с известными спортсменами, соревнования дворовых команд в летний период), </a:t>
            </a:r>
          </a:p>
          <a:p>
            <a:pPr algn="just" eaLnBrk="0" hangingPunct="0">
              <a:buFontTx/>
              <a:buChar char="•"/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Проведение конференций, защита рефератов, связанных с героическим прошлым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России в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рамках научного общества обучающихся.</a:t>
            </a:r>
            <a:endParaRPr lang="ru-RU" dirty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8137" name="Picture 9" descr="http://ddt-volodarsk.ru/images/stories/parad6.05.16/IMG_07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72074"/>
            <a:ext cx="2786050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9" name="Picture 11" descr="http://ddt-volodarsk.ru/images/stories/parad6.05.16/IMG_08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5143512"/>
            <a:ext cx="2285984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41" name="Picture 13" descr="http://ddt-volodarsk.ru/images/stories/parad6.05.16/IMG_08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143488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43" name="Picture 15" descr="http://ddt-volodarsk.ru/images/stories/voslavu/PB03000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5036355"/>
            <a:ext cx="2428860" cy="182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Лёсик\Рабочий стол\к семинару\139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0"/>
            <a:ext cx="9120187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Прямоугольник 7"/>
          <p:cNvSpPr>
            <a:spLocks noChangeArrowheads="1"/>
          </p:cNvSpPr>
          <p:nvPr/>
        </p:nvSpPr>
        <p:spPr bwMode="auto">
          <a:xfrm>
            <a:off x="428625" y="285750"/>
            <a:ext cx="821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1000125" y="3143250"/>
            <a:ext cx="7000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>
                <a:cs typeface="Times New Roman" pitchFamily="18" charset="0"/>
              </a:rPr>
              <a:t>     </a:t>
            </a:r>
            <a:endParaRPr lang="ru-RU"/>
          </a:p>
        </p:txBody>
      </p:sp>
      <p:sp>
        <p:nvSpPr>
          <p:cNvPr id="49157" name="AutoShape 6" descr="http://www.volodarsk-uo.ru/images/stories/1-etap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9" name="Picture 1" descr="D:\ФОТО\Акция Цветы в конверте\SDC1184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2285992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60" name="Rectangle 2"/>
          <p:cNvSpPr>
            <a:spLocks noChangeArrowheads="1"/>
          </p:cNvSpPr>
          <p:nvPr/>
        </p:nvSpPr>
        <p:spPr bwMode="auto">
          <a:xfrm>
            <a:off x="142844" y="4786322"/>
            <a:ext cx="51435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Традиционно 8 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мая </a:t>
            </a: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проходит 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районный  парад юнармейских отрядов, знаменных групп, лучших спортсменов и детских объединений. В нем также принимают участие депутаты городской Думы и общество ветеранов. </a:t>
            </a:r>
            <a:endParaRPr lang="ru-RU" sz="1400" b="1" dirty="0" smtClean="0">
              <a:ea typeface="Calibri" pitchFamily="34" charset="0"/>
              <a:cs typeface="Times New Roman" pitchFamily="18" charset="0"/>
            </a:endParaRPr>
          </a:p>
          <a:p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9 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мая, 22 июня во всех поселениях района проходят митинги, концерты. В данных мероприятиях принимают участие обучающиеся всех общеобразовательных организаций района.</a:t>
            </a:r>
            <a:endParaRPr lang="ru-RU" sz="1400" b="1" dirty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9161" name="Rectangle 1"/>
          <p:cNvSpPr>
            <a:spLocks noChangeArrowheads="1"/>
          </p:cNvSpPr>
          <p:nvPr/>
        </p:nvSpPr>
        <p:spPr bwMode="auto">
          <a:xfrm>
            <a:off x="2928926" y="357166"/>
            <a:ext cx="592932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Blip>
                <a:blip r:embed="rId4"/>
              </a:buBlip>
            </a:pP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Музей 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боевой славы 2 ЗИАП и истории пионерского и комсомольского движения в Володарском районе в школе </a:t>
            </a: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№1 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г.Володарска </a:t>
            </a: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,</a:t>
            </a:r>
          </a:p>
          <a:p>
            <a:pPr algn="just">
              <a:buBlip>
                <a:blip r:embed="rId4"/>
              </a:buBlip>
            </a:pP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Историко-краеведческий 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музей «Истоки» в школе № 6 п. </a:t>
            </a: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Смолино,</a:t>
            </a:r>
          </a:p>
          <a:p>
            <a:pPr algn="just">
              <a:buBlip>
                <a:blip r:embed="rId4"/>
              </a:buBlip>
            </a:pP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МАОУ «Гимназия № 1» - музей Воинской славы, </a:t>
            </a:r>
            <a:endParaRPr lang="ru-RU" sz="1400" b="1" dirty="0" smtClean="0">
              <a:ea typeface="Calibri" pitchFamily="34" charset="0"/>
              <a:cs typeface="Times New Roman" pitchFamily="18" charset="0"/>
            </a:endParaRPr>
          </a:p>
          <a:p>
            <a:pPr algn="just">
              <a:buBlip>
                <a:blip r:embed="rId4"/>
              </a:buBlip>
            </a:pP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МАОУ СШ №3 – </a:t>
            </a:r>
            <a:r>
              <a:rPr lang="ru-RU" sz="1400" b="1" dirty="0" err="1">
                <a:ea typeface="Calibri" pitchFamily="34" charset="0"/>
                <a:cs typeface="Times New Roman" pitchFamily="18" charset="0"/>
              </a:rPr>
              <a:t>историко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 – краеведческий музей «История поселка». В настоящее время проводится работа по созданию музейных уголков во всех школах района.</a:t>
            </a:r>
            <a:endParaRPr lang="ru-RU" sz="1400" b="1" dirty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21" name="Picture 9" descr="митинг 9 мая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4419600"/>
            <a:ext cx="3657599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E:\МЕРОПРИЯТИЕ И МНОГОЕ ПОЛЕЗНОЕ\Августовская\2015\ддт\для стенда\DSC_003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43997" y="2285992"/>
            <a:ext cx="2900003" cy="2277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5" name="Picture 13" descr="D:\ФОТО\Музей Боевой Славы 2-ЗИАП\учащиеся МОУ СОШ №41 в музее.JPG"/>
          <p:cNvPicPr>
            <a:picLocks noChangeAspect="1" noChangeArrowheads="1"/>
          </p:cNvPicPr>
          <p:nvPr/>
        </p:nvPicPr>
        <p:blipFill>
          <a:blip r:embed="rId7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851"/>
            <a:ext cx="2786050" cy="208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6" name="Picture 14" descr="D:\ФОТО\Музей №6_Семинар 2016\DSCN422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75313"/>
            <a:ext cx="2928926" cy="219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1"/>
          <p:cNvSpPr>
            <a:spLocks noChangeArrowheads="1"/>
          </p:cNvSpPr>
          <p:nvPr/>
        </p:nvSpPr>
        <p:spPr bwMode="auto">
          <a:xfrm>
            <a:off x="3779912" y="579710"/>
            <a:ext cx="51435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В МАОУ СШ №3, 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МАОУ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СШ № 8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, МАОУ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«Гимназия №1»,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МБОУ СШ №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6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, 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МАОУ СШ № 10 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и МБОУ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ДО 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ДДТ ведут работу </a:t>
            </a:r>
            <a:r>
              <a:rPr lang="ru-RU" sz="1400" dirty="0" err="1">
                <a:ea typeface="Calibri" pitchFamily="34" charset="0"/>
                <a:cs typeface="Times New Roman" pitchFamily="18" charset="0"/>
              </a:rPr>
              <a:t>военно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 – патриотические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объединения. </a:t>
            </a:r>
          </a:p>
          <a:p>
            <a:pPr algn="just">
              <a:buBlip>
                <a:blip r:embed="rId2"/>
              </a:buBlip>
            </a:pP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Во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всех школах района проходит обучение по основам воинской службы. В конце учебного года организуются  5 - дневные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сборы. </a:t>
            </a:r>
          </a:p>
          <a:p>
            <a:pPr algn="just">
              <a:buBlip>
                <a:blip r:embed="rId2"/>
              </a:buBlip>
            </a:pP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Два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раза в год проходит акция «День призывника», организуемая совместно с призывной комиссией Володарского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района.</a:t>
            </a:r>
          </a:p>
          <a:p>
            <a:pPr algn="just">
              <a:buBlip>
                <a:blip r:embed="rId2"/>
              </a:buBlip>
            </a:pPr>
            <a:r>
              <a:rPr lang="ru-RU" sz="1400" dirty="0" smtClean="0"/>
              <a:t>Опорная </a:t>
            </a:r>
            <a:r>
              <a:rPr lang="ru-RU" sz="1400" dirty="0"/>
              <a:t>(базовая) школа по </a:t>
            </a:r>
            <a:r>
              <a:rPr lang="ru-RU" sz="1400" dirty="0" smtClean="0"/>
              <a:t>военно-патриотическому </a:t>
            </a:r>
            <a:r>
              <a:rPr lang="ru-RU" sz="1400" dirty="0"/>
              <a:t>воспитанию - МАОУ «Гимназия № 1», </a:t>
            </a:r>
            <a:r>
              <a:rPr lang="ru-RU" sz="1400" dirty="0" smtClean="0"/>
              <a:t>реализует </a:t>
            </a:r>
            <a:r>
              <a:rPr lang="ru-RU" sz="1400" dirty="0"/>
              <a:t>муниципальный сетевой проект «Патриот» (акция «Победа», </a:t>
            </a:r>
            <a:r>
              <a:rPr lang="ru-RU" sz="1400" dirty="0" err="1" smtClean="0"/>
              <a:t>велопоходы</a:t>
            </a:r>
            <a:r>
              <a:rPr lang="ru-RU" sz="1400" dirty="0" smtClean="0"/>
              <a:t>,  </a:t>
            </a:r>
            <a:r>
              <a:rPr lang="ru-RU" sz="1400" dirty="0"/>
              <a:t>лыжные переходы и др</a:t>
            </a:r>
            <a:r>
              <a:rPr lang="ru-RU" sz="1400" dirty="0" smtClean="0"/>
              <a:t>.)</a:t>
            </a:r>
          </a:p>
          <a:p>
            <a:pPr algn="just">
              <a:buBlip>
                <a:blip r:embed="rId2"/>
              </a:buBlip>
            </a:pPr>
            <a:r>
              <a:rPr lang="ru-RU" sz="1400" dirty="0"/>
              <a:t>Воспитанники клубов «Витязь» </a:t>
            </a:r>
            <a:r>
              <a:rPr lang="ru-RU" sz="1400" dirty="0" smtClean="0"/>
              <a:t>(МАОУ СШ № </a:t>
            </a:r>
            <a:r>
              <a:rPr lang="ru-RU" sz="1400" dirty="0"/>
              <a:t>8), «Патриот» </a:t>
            </a:r>
            <a:r>
              <a:rPr lang="ru-RU" sz="1400" dirty="0" smtClean="0"/>
              <a:t>(МАОУ «Гимназия №1») </a:t>
            </a:r>
            <a:r>
              <a:rPr lang="ru-RU" sz="1400" dirty="0"/>
              <a:t>и «Патриоты России» </a:t>
            </a:r>
            <a:r>
              <a:rPr lang="ru-RU" sz="1400" dirty="0" smtClean="0"/>
              <a:t>(МАОУ СШ №3), </a:t>
            </a:r>
            <a:r>
              <a:rPr lang="ru-RU" sz="1400" dirty="0"/>
              <a:t>а также кадеты </a:t>
            </a:r>
            <a:r>
              <a:rPr lang="ru-RU" sz="1400" dirty="0" smtClean="0"/>
              <a:t>МАОУ СШ № </a:t>
            </a:r>
            <a:r>
              <a:rPr lang="ru-RU" sz="1400" dirty="0"/>
              <a:t>3 стали участниками областного смотра-конкурса ВПК и регионального Слета кадетских классов.</a:t>
            </a:r>
          </a:p>
          <a:p>
            <a:pPr algn="just">
              <a:buBlip>
                <a:blip r:embed="rId2"/>
              </a:buBlip>
            </a:pPr>
            <a:endParaRPr lang="ru-RU" sz="14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0186" name="Picture 10" descr="http://ddt-volodarsk.ru/images/stories/unayArmiy/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2602" y="4785689"/>
            <a:ext cx="3681398" cy="2072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8" name="Picture 12" descr="http://ddt-volodarsk.ru/images/stories/unayArmiy/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672" y="188640"/>
            <a:ext cx="1837438" cy="2170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90" name="Picture 14" descr="http://ddt-volodarsk.ru/images/stories/MVA2016/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26" y="4714860"/>
            <a:ext cx="300039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http://ddt-volodarsk.ru/images/stories/unarviyaPrisyaga/un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7749"/>
            <a:ext cx="3571900" cy="220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4672" y="2426369"/>
            <a:ext cx="33672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На </a:t>
            </a:r>
            <a:r>
              <a:rPr lang="ru-RU" sz="1600" dirty="0"/>
              <a:t>конец 2018 года в «</a:t>
            </a:r>
            <a:r>
              <a:rPr lang="ru-RU" sz="1600" dirty="0" err="1"/>
              <a:t>Юнармии</a:t>
            </a:r>
            <a:r>
              <a:rPr lang="ru-RU" sz="1600" dirty="0"/>
              <a:t>» состоят 289 чел., что на 89 чел. больше, чем в 2017 году.</a:t>
            </a:r>
          </a:p>
          <a:p>
            <a:pPr algn="ctr"/>
            <a:r>
              <a:rPr lang="ru-RU" sz="1600" dirty="0" smtClean="0"/>
              <a:t>В </a:t>
            </a:r>
            <a:r>
              <a:rPr lang="ru-RU" sz="1600" dirty="0"/>
              <a:t>летний период в </a:t>
            </a:r>
            <a:r>
              <a:rPr lang="ru-RU" sz="1600" dirty="0" smtClean="0"/>
              <a:t>районе </a:t>
            </a:r>
            <a:r>
              <a:rPr lang="ru-RU" sz="1600" dirty="0"/>
              <a:t>работал первый </a:t>
            </a:r>
            <a:r>
              <a:rPr lang="ru-RU" sz="1600" dirty="0" smtClean="0"/>
              <a:t>юнармейский </a:t>
            </a:r>
            <a:r>
              <a:rPr lang="ru-RU" sz="1600" dirty="0"/>
              <a:t>лагерь: в августе 2018 года на базе МАОУ «Гимназия № 1» отдохнуло 20 юнармейцев из школы № 9 и Гимназии №1. 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Лёсик\Рабочий стол\к семинару\139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12018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457908"/>
              </p:ext>
            </p:extLst>
          </p:nvPr>
        </p:nvGraphicFramePr>
        <p:xfrm>
          <a:off x="347625" y="2420888"/>
          <a:ext cx="8424936" cy="371847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739313"/>
                <a:gridCol w="3685623"/>
              </a:tblGrid>
              <a:tr h="3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детей и молодежи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/>
                </a:tc>
              </a:tr>
              <a:tr h="9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Загородные центры (лагеря), как на территории Нижегородской области, так и за ее пределами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1206 чел.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/>
                </a:tc>
              </a:tr>
              <a:tr h="9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Загородный лагерь  «Энергетик»</a:t>
                      </a:r>
                      <a:endParaRPr kumimoji="0" lang="ru-RU" sz="20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 детей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/>
                </a:tc>
              </a:tr>
              <a:tr h="493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Лагерь с дневным пребыванием детей, лагерях труда и отдыха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1345 детей от 7 до 13 лет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</a:tr>
              <a:tr h="493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Санатории  и санаторно-оздоровительные центры, турбазы, пансионаты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1625 чел.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</a:tr>
            </a:tbl>
          </a:graphicData>
        </a:graphic>
      </p:graphicFrame>
      <p:sp>
        <p:nvSpPr>
          <p:cNvPr id="42010" name="Прямоугольник 6"/>
          <p:cNvSpPr>
            <a:spLocks noChangeArrowheads="1"/>
          </p:cNvSpPr>
          <p:nvPr/>
        </p:nvSpPr>
        <p:spPr bwMode="auto">
          <a:xfrm>
            <a:off x="631031" y="58332"/>
            <a:ext cx="7858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/>
                </a:solidFill>
                <a:cs typeface="+mn-cs"/>
              </a:rPr>
              <a:t>Отдых и оздоровление детей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" y="1053585"/>
            <a:ext cx="9120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Общий процент оздоровления детей в </a:t>
            </a:r>
            <a:r>
              <a:rPr lang="ru-RU" sz="2000" b="1" dirty="0" smtClean="0"/>
              <a:t>2018году                                                  составил </a:t>
            </a:r>
            <a:r>
              <a:rPr lang="ru-RU" sz="2000" b="1" dirty="0"/>
              <a:t>93 % от общего количества детей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631031" y="58332"/>
            <a:ext cx="7858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/>
                </a:solidFill>
                <a:cs typeface="+mn-cs"/>
              </a:rPr>
              <a:t>Отдых и оздоровление детей </a:t>
            </a:r>
          </a:p>
        </p:txBody>
      </p:sp>
      <p:pic>
        <p:nvPicPr>
          <p:cNvPr id="13314" name="Picture 2" descr="C:\Documents and Settings\Лёсик\Рабочий стол\Образовательная конференция_2019\фото-картинки\122899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83" y="5640454"/>
            <a:ext cx="2716560" cy="124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621" y="1116139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прогулочные </a:t>
            </a:r>
            <a:r>
              <a:rPr lang="ru-RU" dirty="0"/>
              <a:t>группы, велопробеги, </a:t>
            </a:r>
            <a:r>
              <a:rPr lang="ru-RU" dirty="0" err="1"/>
              <a:t>велопоходы</a:t>
            </a:r>
            <a:r>
              <a:rPr lang="ru-RU" dirty="0"/>
              <a:t>, однодневные походы, однодневные экскурсии, пришкольные с/х звенья и </a:t>
            </a:r>
            <a:r>
              <a:rPr lang="ru-RU" dirty="0" smtClean="0"/>
              <a:t>объединения, </a:t>
            </a:r>
            <a:r>
              <a:rPr lang="ru-RU" dirty="0"/>
              <a:t>деятельность разновозрастных отрядов, пришкольных дворовых команд, игровых отрядов, пришкольных спортивных отрядов, экологических отрядов, военно-спортивных отрядов, </a:t>
            </a:r>
            <a:r>
              <a:rPr lang="ru-RU" dirty="0" smtClean="0"/>
              <a:t>шоу-игра </a:t>
            </a:r>
            <a:r>
              <a:rPr lang="ru-RU" dirty="0"/>
              <a:t>«Интуиция», шоу-игра «Где логика», игра «</a:t>
            </a:r>
            <a:r>
              <a:rPr lang="ru-RU" dirty="0" err="1"/>
              <a:t>Ипровизация</a:t>
            </a:r>
            <a:r>
              <a:rPr lang="ru-RU" dirty="0"/>
              <a:t>», </a:t>
            </a:r>
            <a:r>
              <a:rPr lang="ru-RU" dirty="0" smtClean="0"/>
              <a:t>проект </a:t>
            </a:r>
            <a:r>
              <a:rPr lang="ru-RU" dirty="0"/>
              <a:t>«Чемоданное настроение», творческие </a:t>
            </a:r>
            <a:r>
              <a:rPr lang="ru-RU" dirty="0" err="1" smtClean="0"/>
              <a:t>батлы</a:t>
            </a:r>
            <a:r>
              <a:rPr lang="ru-RU" dirty="0" smtClean="0"/>
              <a:t>, </a:t>
            </a:r>
            <a:r>
              <a:rPr lang="ru-RU" dirty="0"/>
              <a:t>кинотеатр на траве, спортивные соревнования, волонтерские акции, декоративно-прикладные мастер-классы,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Реализация </a:t>
            </a:r>
            <a:r>
              <a:rPr lang="ru-RU" dirty="0"/>
              <a:t>районных проектов («Лето в городе», «Дворовая практика», «Крепкая семья – сильная губерния» и др.).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лектории </a:t>
            </a:r>
            <a:r>
              <a:rPr lang="ru-RU" dirty="0"/>
              <a:t>«ЗОЖ – это модно», «Спорт – сила», «Курение и здоровье», «Свобода и ответственность», «Соблюдение режима дня», «Вредные привычки», «Здоровое питание» и др</a:t>
            </a:r>
            <a:r>
              <a:rPr lang="ru-RU" dirty="0" smtClean="0"/>
              <a:t>., конкурсы </a:t>
            </a:r>
            <a:r>
              <a:rPr lang="ru-RU" dirty="0"/>
              <a:t>рисунков на асфальте «Ты и я – здоровая Нация», «Мы рисуем счастливое детство</a:t>
            </a:r>
            <a:r>
              <a:rPr lang="ru-RU" dirty="0" smtClean="0"/>
              <a:t>!», конкурная </a:t>
            </a:r>
            <a:r>
              <a:rPr lang="ru-RU" dirty="0"/>
              <a:t>игра «Умники и умницы</a:t>
            </a:r>
            <a:r>
              <a:rPr lang="ru-RU" dirty="0" smtClean="0"/>
              <a:t>», викторина </a:t>
            </a:r>
            <a:r>
              <a:rPr lang="ru-RU" dirty="0"/>
              <a:t>«Правила ЗОЖ</a:t>
            </a:r>
            <a:r>
              <a:rPr lang="ru-RU" dirty="0" smtClean="0"/>
              <a:t>»,  </a:t>
            </a:r>
            <a:r>
              <a:rPr lang="ru-RU" dirty="0"/>
              <a:t>акции  «Мы за здоровый образ жизни», «Мы против наркотиков</a:t>
            </a:r>
            <a:r>
              <a:rPr lang="ru-RU" dirty="0" smtClean="0"/>
              <a:t>»,  </a:t>
            </a:r>
            <a:r>
              <a:rPr lang="ru-RU" dirty="0"/>
              <a:t>распространение листовок «Как стать счастливым», «Быть здоровым здорово» и др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3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Кобышко К.П\ПРИГОДИТСЯ\августовская 2013\РАДЕЦКАЯ\IMGP49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896" y="4581294"/>
            <a:ext cx="2938104" cy="227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C:\WINDOWS\Temp\Rar$DR01.172\IMG_65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61646"/>
            <a:ext cx="2267744" cy="161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E:\Кобышко К.П\ПРИГОДИТСЯ\августовская\РАДЕЦКАЯ\игровой компьютер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2500298" cy="195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E:\Кобышко К.П\ПРИГОДИТСЯ\августовская 2013\РАДЕЦКАЯ\IMGP49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424" y="797831"/>
            <a:ext cx="2857520" cy="211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3" name="Прямоугольник 10"/>
          <p:cNvSpPr>
            <a:spLocks noChangeArrowheads="1"/>
          </p:cNvSpPr>
          <p:nvPr/>
        </p:nvSpPr>
        <p:spPr bwMode="auto">
          <a:xfrm>
            <a:off x="2500298" y="927705"/>
            <a:ext cx="38576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Посещают детские </a:t>
            </a:r>
            <a:r>
              <a:rPr lang="ru-RU" sz="2800" b="1" dirty="0" smtClean="0">
                <a:solidFill>
                  <a:srgbClr val="FF0000"/>
                </a:solidFill>
              </a:rPr>
              <a:t>сады-2506 </a:t>
            </a:r>
            <a:r>
              <a:rPr lang="ru-RU" sz="2800" b="1" dirty="0">
                <a:solidFill>
                  <a:srgbClr val="FF0000"/>
                </a:solidFill>
              </a:rPr>
              <a:t>детей (</a:t>
            </a:r>
            <a:r>
              <a:rPr lang="ru-RU" sz="2800" b="1" dirty="0" smtClean="0">
                <a:solidFill>
                  <a:srgbClr val="FF0000"/>
                </a:solidFill>
              </a:rPr>
              <a:t>82,8%)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28625" y="285750"/>
            <a:ext cx="8358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2"/>
                </a:solidFill>
                <a:cs typeface="+mn-cs"/>
              </a:rPr>
              <a:t>Дошкольное образование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0" y="2643188"/>
            <a:ext cx="6429375" cy="1000125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Автоматизированная информационная система «Комплектование ДОУ»- электронная очередь</a:t>
            </a:r>
          </a:p>
          <a:p>
            <a:pPr algn="ctr">
              <a:defRPr/>
            </a:pPr>
            <a:endParaRPr lang="ru-RU" sz="20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43063" y="3571875"/>
            <a:ext cx="6429375" cy="1000125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На декабрь  </a:t>
            </a:r>
            <a:r>
              <a:rPr lang="ru-RU" b="1" dirty="0" smtClean="0">
                <a:solidFill>
                  <a:schemeClr val="tx1"/>
                </a:solidFill>
              </a:rPr>
              <a:t>2018 </a:t>
            </a:r>
            <a:r>
              <a:rPr lang="ru-RU" b="1" dirty="0">
                <a:solidFill>
                  <a:schemeClr val="tx1"/>
                </a:solidFill>
              </a:rPr>
              <a:t>года очередность на получение дошкольного образования для детей в возрасте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от 0 до 3 лет  составляет  </a:t>
            </a:r>
            <a:r>
              <a:rPr lang="ru-RU" b="1" dirty="0" smtClean="0">
                <a:solidFill>
                  <a:schemeClr val="tx1"/>
                </a:solidFill>
              </a:rPr>
              <a:t>519  </a:t>
            </a:r>
            <a:r>
              <a:rPr lang="ru-RU" b="1" dirty="0">
                <a:solidFill>
                  <a:schemeClr val="tx1"/>
                </a:solidFill>
              </a:rPr>
              <a:t>человек </a:t>
            </a:r>
          </a:p>
          <a:p>
            <a:pPr algn="ctr">
              <a:defRPr/>
            </a:pPr>
            <a:endParaRPr lang="ru-RU" dirty="0"/>
          </a:p>
        </p:txBody>
      </p:sp>
      <p:pic>
        <p:nvPicPr>
          <p:cNvPr id="19" name="Picture 4" descr="http://muslim-press.ru/wp-content/uploads/2014/01/24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88" y="2643188"/>
            <a:ext cx="1125537" cy="10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6" descr="http://novo-city.ru/uploads/media/27/6284_1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38" y="3429000"/>
            <a:ext cx="1357312" cy="103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285818"/>
            <a:ext cx="60919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Высокий уровень очередности </a:t>
            </a:r>
            <a:r>
              <a:rPr lang="ru-RU" dirty="0" smtClean="0"/>
              <a:t>в ДОУ: </a:t>
            </a:r>
          </a:p>
          <a:p>
            <a:r>
              <a:rPr lang="ru-RU" dirty="0" smtClean="0"/>
              <a:t>№ </a:t>
            </a:r>
            <a:r>
              <a:rPr lang="ru-RU" dirty="0"/>
              <a:t>8 г</a:t>
            </a:r>
            <a:r>
              <a:rPr lang="ru-RU" dirty="0" smtClean="0"/>
              <a:t>. Володарска </a:t>
            </a:r>
            <a:r>
              <a:rPr lang="ru-RU" dirty="0"/>
              <a:t>(69 чел),  </a:t>
            </a:r>
            <a:endParaRPr lang="ru-RU" dirty="0" smtClean="0"/>
          </a:p>
          <a:p>
            <a:r>
              <a:rPr lang="ru-RU" dirty="0" smtClean="0"/>
              <a:t>№ </a:t>
            </a:r>
            <a:r>
              <a:rPr lang="ru-RU" dirty="0"/>
              <a:t>2 </a:t>
            </a:r>
            <a:r>
              <a:rPr lang="ru-RU" dirty="0" err="1" smtClean="0"/>
              <a:t>с.п</a:t>
            </a:r>
            <a:r>
              <a:rPr lang="ru-RU" dirty="0" smtClean="0"/>
              <a:t> .</a:t>
            </a:r>
            <a:r>
              <a:rPr lang="ru-RU" dirty="0" err="1"/>
              <a:t>Новосмолинский</a:t>
            </a:r>
            <a:r>
              <a:rPr lang="ru-RU" dirty="0"/>
              <a:t> (72 чел.), </a:t>
            </a:r>
            <a:endParaRPr lang="ru-RU" dirty="0" smtClean="0"/>
          </a:p>
          <a:p>
            <a:r>
              <a:rPr lang="ru-RU" dirty="0" smtClean="0"/>
              <a:t>№ </a:t>
            </a:r>
            <a:r>
              <a:rPr lang="ru-RU" dirty="0"/>
              <a:t>5 и № 7 </a:t>
            </a:r>
            <a:r>
              <a:rPr lang="ru-RU" dirty="0" err="1"/>
              <a:t>с.п</a:t>
            </a:r>
            <a:r>
              <a:rPr lang="ru-RU" dirty="0" smtClean="0"/>
              <a:t>. </a:t>
            </a:r>
            <a:r>
              <a:rPr lang="ru-RU" dirty="0" err="1" smtClean="0"/>
              <a:t>Мулино</a:t>
            </a:r>
            <a:r>
              <a:rPr lang="ru-RU" dirty="0" smtClean="0"/>
              <a:t> </a:t>
            </a:r>
            <a:r>
              <a:rPr lang="ru-RU" dirty="0"/>
              <a:t>( 48 чел. и 70 чел. соответственно), </a:t>
            </a:r>
            <a:endParaRPr lang="ru-RU" dirty="0" smtClean="0"/>
          </a:p>
          <a:p>
            <a:r>
              <a:rPr lang="ru-RU" dirty="0" smtClean="0"/>
              <a:t>№ </a:t>
            </a:r>
            <a:r>
              <a:rPr lang="ru-RU" dirty="0"/>
              <a:t>12 </a:t>
            </a:r>
            <a:r>
              <a:rPr lang="ru-RU" dirty="0" err="1"/>
              <a:t>р.п</a:t>
            </a:r>
            <a:r>
              <a:rPr lang="ru-RU" dirty="0" smtClean="0"/>
              <a:t>. </a:t>
            </a:r>
            <a:r>
              <a:rPr lang="ru-RU" dirty="0" err="1" smtClean="0"/>
              <a:t>Решетиха</a:t>
            </a:r>
            <a:r>
              <a:rPr lang="ru-RU" dirty="0" smtClean="0"/>
              <a:t> </a:t>
            </a:r>
            <a:r>
              <a:rPr lang="ru-RU" dirty="0"/>
              <a:t>(72 чел.)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631031" y="58332"/>
            <a:ext cx="7858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/>
                </a:solidFill>
                <a:cs typeface="+mn-cs"/>
              </a:rPr>
              <a:t>Отдых и оздоровление детей </a:t>
            </a:r>
          </a:p>
        </p:txBody>
      </p:sp>
      <p:pic>
        <p:nvPicPr>
          <p:cNvPr id="13314" name="Picture 2" descr="C:\Documents and Settings\Лёсик\Рабочий стол\Образовательная конференция_2019\фото-картинки\122899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83" y="5640454"/>
            <a:ext cx="2716560" cy="124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621" y="1116139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Реализация </a:t>
            </a:r>
            <a:r>
              <a:rPr lang="ru-RU" dirty="0"/>
              <a:t>муниципального проекта "Крепкая семья - сильная </a:t>
            </a:r>
            <a:r>
              <a:rPr lang="ru-RU" dirty="0" smtClean="0"/>
              <a:t>Губерния» </a:t>
            </a:r>
          </a:p>
          <a:p>
            <a:r>
              <a:rPr lang="ru-RU" dirty="0" smtClean="0"/>
              <a:t> </a:t>
            </a:r>
            <a:r>
              <a:rPr lang="ru-RU" dirty="0"/>
              <a:t>Самыми яркими мероприятиями муниципального проекта </a:t>
            </a:r>
            <a:r>
              <a:rPr lang="ru-RU" dirty="0" smtClean="0"/>
              <a:t> </a:t>
            </a:r>
            <a:r>
              <a:rPr lang="ru-RU" dirty="0"/>
              <a:t>стали необычный семейный праздник «Оторви бабушку от грядки» в МБДОУ </a:t>
            </a:r>
            <a:r>
              <a:rPr lang="ru-RU" dirty="0" smtClean="0"/>
              <a:t>д/с </a:t>
            </a:r>
            <a:r>
              <a:rPr lang="ru-RU" dirty="0"/>
              <a:t>№ 13 </a:t>
            </a:r>
            <a:r>
              <a:rPr lang="ru-RU" dirty="0" err="1"/>
              <a:t>р.п</a:t>
            </a:r>
            <a:r>
              <a:rPr lang="ru-RU" dirty="0"/>
              <a:t>. </a:t>
            </a:r>
            <a:r>
              <a:rPr lang="ru-RU" dirty="0" err="1"/>
              <a:t>Юганец</a:t>
            </a:r>
            <a:r>
              <a:rPr lang="ru-RU" dirty="0"/>
              <a:t>; «День семьи, любви и верности» в МАДОУ </a:t>
            </a:r>
            <a:r>
              <a:rPr lang="ru-RU" dirty="0" smtClean="0"/>
              <a:t>д/с </a:t>
            </a:r>
            <a:r>
              <a:rPr lang="ru-RU" dirty="0"/>
              <a:t>№ 2 </a:t>
            </a:r>
            <a:r>
              <a:rPr lang="ru-RU" dirty="0" err="1"/>
              <a:t>с.п.Новосмолинский</a:t>
            </a:r>
            <a:r>
              <a:rPr lang="ru-RU" dirty="0"/>
              <a:t>; районные соревнования по мини-футболу «Быстрый мяч» среди смешанных команд воспитанников детских садов.</a:t>
            </a:r>
          </a:p>
        </p:txBody>
      </p:sp>
      <p:pic>
        <p:nvPicPr>
          <p:cNvPr id="5" name="Picture 2" descr="D:\Управление образования\ФОТО  ДОУ\фото малышиада 2015\малышиада 15 1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3333701"/>
            <a:ext cx="2434711" cy="182624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 descr="http://volodarsk-uo.ru/images/stories/bolshie-gonki-2015/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917" y="4927626"/>
            <a:ext cx="2619394" cy="19645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http://volodarsk-uo.ru/images/stories/bolshie-gonki-2015/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885162"/>
            <a:ext cx="2571736" cy="19288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2" descr="http://volodarsk-uo.ru/images/stories/final-minifutbol/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21" y="3424463"/>
            <a:ext cx="2525469" cy="18573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3" descr="D:\Управление образования\ФОТО  ДОУ\фото малышиада 2015\малышиада 15 068 (1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492044"/>
            <a:ext cx="2500330" cy="18218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73763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631031" y="58332"/>
            <a:ext cx="7858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/>
                </a:solidFill>
                <a:cs typeface="+mn-cs"/>
              </a:rPr>
              <a:t>Отдых и оздоровление детей </a:t>
            </a:r>
          </a:p>
        </p:txBody>
      </p:sp>
      <p:pic>
        <p:nvPicPr>
          <p:cNvPr id="13314" name="Picture 2" descr="C:\Documents and Settings\Лёсик\Рабочий стол\Образовательная конференция_2019\фото-картинки\122899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83" y="5640454"/>
            <a:ext cx="2716560" cy="124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621" y="1116139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летний период 2018 года были трудоустроены 578 подростков, из </a:t>
            </a:r>
            <a:r>
              <a:rPr lang="ru-RU" dirty="0" smtClean="0"/>
              <a:t>них </a:t>
            </a:r>
            <a:r>
              <a:rPr lang="ru-RU" dirty="0"/>
              <a:t>самостоятельно трудоустроено 327 человек, </a:t>
            </a:r>
            <a:r>
              <a:rPr lang="ru-RU" dirty="0" smtClean="0"/>
              <a:t>через </a:t>
            </a:r>
            <a:r>
              <a:rPr lang="ru-RU" dirty="0"/>
              <a:t>Центр занятости населения Володарского района – 251 чел. </a:t>
            </a:r>
          </a:p>
          <a:p>
            <a:r>
              <a:rPr lang="ru-RU" u="sng" dirty="0"/>
              <a:t>Основные работодатели</a:t>
            </a:r>
            <a:r>
              <a:rPr lang="ru-RU" dirty="0"/>
              <a:t>: </a:t>
            </a:r>
            <a:endParaRPr lang="ru-RU" dirty="0" smtClean="0"/>
          </a:p>
          <a:p>
            <a:r>
              <a:rPr lang="ru-RU" dirty="0" smtClean="0"/>
              <a:t>ОАО </a:t>
            </a:r>
            <a:r>
              <a:rPr lang="ru-RU" dirty="0"/>
              <a:t>Агрофирма Птицефабрика «</a:t>
            </a:r>
            <a:r>
              <a:rPr lang="ru-RU" dirty="0" err="1"/>
              <a:t>Сеймовская</a:t>
            </a:r>
            <a:r>
              <a:rPr lang="ru-RU" dirty="0"/>
              <a:t>», ООО «Наш дом» </a:t>
            </a:r>
            <a:r>
              <a:rPr lang="ru-RU" dirty="0" err="1" smtClean="0"/>
              <a:t>р.п.Решетиха</a:t>
            </a:r>
            <a:r>
              <a:rPr lang="ru-RU" dirty="0"/>
              <a:t>,  </a:t>
            </a:r>
            <a:endParaRPr lang="ru-RU" dirty="0" smtClean="0"/>
          </a:p>
          <a:p>
            <a:r>
              <a:rPr lang="ru-RU" dirty="0" smtClean="0"/>
              <a:t>МУП </a:t>
            </a:r>
            <a:r>
              <a:rPr lang="ru-RU" dirty="0"/>
              <a:t>ЖКХ «Ильиногорское» и администрации поселений,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Руководителям  поселений г. Володарска,  </a:t>
            </a:r>
            <a:r>
              <a:rPr lang="ru-RU" dirty="0" err="1" smtClean="0"/>
              <a:t>с.п</a:t>
            </a:r>
            <a:r>
              <a:rPr lang="ru-RU" dirty="0" smtClean="0"/>
              <a:t>. Ильино</a:t>
            </a:r>
            <a:r>
              <a:rPr lang="ru-RU" dirty="0"/>
              <a:t>, </a:t>
            </a:r>
            <a:r>
              <a:rPr lang="ru-RU" dirty="0" err="1" smtClean="0"/>
              <a:t>р.п</a:t>
            </a:r>
            <a:r>
              <a:rPr lang="ru-RU" dirty="0" smtClean="0"/>
              <a:t>. </a:t>
            </a:r>
            <a:r>
              <a:rPr lang="ru-RU" dirty="0" err="1" smtClean="0"/>
              <a:t>Юганец</a:t>
            </a:r>
            <a:r>
              <a:rPr lang="ru-RU" dirty="0"/>
              <a:t>, </a:t>
            </a:r>
            <a:r>
              <a:rPr lang="ru-RU" dirty="0" err="1" smtClean="0"/>
              <a:t>р.п</a:t>
            </a:r>
            <a:r>
              <a:rPr lang="ru-RU" dirty="0" smtClean="0"/>
              <a:t>. </a:t>
            </a:r>
            <a:r>
              <a:rPr lang="ru-RU" dirty="0" err="1" smtClean="0"/>
              <a:t>Решетиха</a:t>
            </a:r>
            <a:r>
              <a:rPr lang="ru-RU" dirty="0"/>
              <a:t>, </a:t>
            </a:r>
            <a:r>
              <a:rPr lang="ru-RU" dirty="0" err="1" smtClean="0"/>
              <a:t>с.п</a:t>
            </a:r>
            <a:r>
              <a:rPr lang="ru-RU" dirty="0" smtClean="0"/>
              <a:t>. </a:t>
            </a:r>
            <a:r>
              <a:rPr lang="ru-RU" dirty="0" err="1" smtClean="0"/>
              <a:t>Золино</a:t>
            </a:r>
            <a:r>
              <a:rPr lang="ru-RU" dirty="0"/>
              <a:t>, </a:t>
            </a:r>
            <a:r>
              <a:rPr lang="ru-RU" dirty="0" err="1" smtClean="0"/>
              <a:t>с.п</a:t>
            </a:r>
            <a:r>
              <a:rPr lang="ru-RU" dirty="0" smtClean="0"/>
              <a:t>. </a:t>
            </a:r>
            <a:r>
              <a:rPr lang="ru-RU" dirty="0" err="1" smtClean="0"/>
              <a:t>Мулино</a:t>
            </a:r>
            <a:r>
              <a:rPr lang="ru-RU" dirty="0"/>
              <a:t>, </a:t>
            </a:r>
            <a:r>
              <a:rPr lang="ru-RU" dirty="0" err="1" smtClean="0"/>
              <a:t>р.п</a:t>
            </a:r>
            <a:r>
              <a:rPr lang="ru-RU" dirty="0" smtClean="0"/>
              <a:t>. Центральный ОГРОМНОЕ  </a:t>
            </a:r>
            <a:r>
              <a:rPr lang="ru-RU" dirty="0"/>
              <a:t>СПАСИБО за непосредственное участие и </a:t>
            </a:r>
            <a:r>
              <a:rPr lang="ru-RU" dirty="0" err="1"/>
              <a:t>софинансирование</a:t>
            </a:r>
            <a:r>
              <a:rPr lang="ru-RU" dirty="0"/>
              <a:t> летней оздоровительной кампании!</a:t>
            </a:r>
          </a:p>
        </p:txBody>
      </p:sp>
    </p:spTree>
    <p:extLst>
      <p:ext uri="{BB962C8B-B14F-4D97-AF65-F5344CB8AC3E}">
        <p14:creationId xmlns:p14="http://schemas.microsoft.com/office/powerpoint/2010/main" val="3817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428625" y="428625"/>
            <a:ext cx="8358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ДОПОЛНИТЕЛЬНОЕ ОБРАЗОВАНИЕ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250030" y="1906737"/>
            <a:ext cx="613656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/>
              <a:t>Финал областного конкурса хореографического искусства "Волшебный каблучок" </a:t>
            </a:r>
            <a:endParaRPr lang="ru-RU" sz="1400" dirty="0" smtClean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Международный </a:t>
            </a:r>
            <a:r>
              <a:rPr lang="ru-RU" sz="1400" dirty="0"/>
              <a:t>фестиваль современного танца "</a:t>
            </a:r>
            <a:r>
              <a:rPr lang="ru-RU" sz="1400" dirty="0" smtClean="0"/>
              <a:t>Отражение»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Зональный </a:t>
            </a:r>
            <a:r>
              <a:rPr lang="ru-RU" sz="1400" dirty="0"/>
              <a:t>этап областного конкурса "Лети, модель</a:t>
            </a:r>
            <a:r>
              <a:rPr lang="ru-RU" sz="1400" dirty="0" smtClean="0"/>
              <a:t>!»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Всероссийский </a:t>
            </a:r>
            <a:r>
              <a:rPr lang="ru-RU" sz="1400" dirty="0"/>
              <a:t>фестиваль-конкурс детского юношеского и молодёжного творчества "Вятский переполох" </a:t>
            </a:r>
            <a:endParaRPr lang="ru-RU" sz="1400" dirty="0" smtClean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Областной </a:t>
            </a:r>
            <a:r>
              <a:rPr lang="ru-RU" sz="1400" dirty="0"/>
              <a:t>конкурс «Я рисую </a:t>
            </a:r>
            <a:r>
              <a:rPr lang="ru-RU" sz="1400" dirty="0" smtClean="0"/>
              <a:t>мир»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Первенство </a:t>
            </a:r>
            <a:r>
              <a:rPr lang="ru-RU" sz="1400" dirty="0"/>
              <a:t>по Самбо в г. Кстово, г. </a:t>
            </a:r>
            <a:r>
              <a:rPr lang="ru-RU" sz="1400" dirty="0" smtClean="0"/>
              <a:t>Павлово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Всероссийский </a:t>
            </a:r>
            <a:r>
              <a:rPr lang="ru-RU" sz="1400" dirty="0"/>
              <a:t>конкурс «Талантливая Россия-2018</a:t>
            </a:r>
            <a:r>
              <a:rPr lang="ru-RU" sz="1400" dirty="0" smtClean="0"/>
              <a:t>»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Общероссийский </a:t>
            </a:r>
            <a:r>
              <a:rPr lang="ru-RU" sz="1400" dirty="0"/>
              <a:t>творческий конкурс «Мой славный </a:t>
            </a:r>
            <a:r>
              <a:rPr lang="ru-RU" sz="1400" dirty="0" smtClean="0"/>
              <a:t>край»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Областные </a:t>
            </a:r>
            <a:r>
              <a:rPr lang="ru-RU" sz="1400" dirty="0"/>
              <a:t>соревнования по </a:t>
            </a:r>
            <a:r>
              <a:rPr lang="ru-RU" sz="1400" dirty="0" err="1"/>
              <a:t>ракетомоделированию</a:t>
            </a:r>
            <a:r>
              <a:rPr lang="ru-RU" sz="1400" dirty="0"/>
              <a:t> «Полет к звездам» </a:t>
            </a:r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357188" y="1340768"/>
            <a:ext cx="8429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dirty="0">
                <a:cs typeface="Times New Roman" pitchFamily="18" charset="0"/>
              </a:rPr>
              <a:t>Областные акции  и конкурсы:</a:t>
            </a:r>
            <a:endParaRPr lang="ru-RU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0448" y="4770889"/>
            <a:ext cx="2613552" cy="20871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7353" name="Picture 9" descr="http://ddt-volodarsk.ru/images/stories/Lider20.12.16/raznoe%2016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6598" y="995444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5" name="Picture 11" descr="http://ddt-volodarsk.ru/images/stories/orangsolnze16/20161214_1407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86322"/>
            <a:ext cx="1714512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7" name="Picture 13" descr="http://ddt-volodarsk.ru/images/stories/leti_model_obl/20160219_11112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04" y="4857760"/>
            <a:ext cx="2786082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61" name="Picture 17" descr="http://ddt-volodarsk.ru/images/stories/sletPionNignii/IMG_20160519_10502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4857760"/>
            <a:ext cx="2786082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63" name="Picture 19" descr="http://ddt-volodarsk.ru/images/stories/kollegiya21.04/DSC_461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9441" y="2774244"/>
            <a:ext cx="2786082" cy="186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1" name="Picture 7" descr="C:\Documents and Settings\User\Рабочий стол\1 (1)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396552" y="-315416"/>
            <a:ext cx="9721080" cy="741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одержимое 1"/>
          <p:cNvSpPr>
            <a:spLocks noGrp="1"/>
          </p:cNvSpPr>
          <p:nvPr>
            <p:ph sz="quarter" idx="13"/>
          </p:nvPr>
        </p:nvSpPr>
        <p:spPr>
          <a:xfrm>
            <a:off x="214282" y="1142984"/>
            <a:ext cx="6286544" cy="521497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Конференция межшкольного научного общества младших школьников «Я - исследователь»,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Олимпиада по изобразительному искусству, 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Церемония вручения премий депутатов Земского Собрания Володарского муниципального района и депутата Законодательного собрания Нижегородской области, 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Акция «Отлично!» от главы местного самоуправления, 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Муниципальный конкурс «Ученик года -2017»,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Конференция межшкольного научного общества «Путь в науку» (среднее и старшее звено),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Интернет-конкурсы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по информатике, истории, английскому языку, 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Интеллектуальная игра по математике , 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Фестиваль английской культуры, 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Муниципальная олимпиада для младших школьников «Эрудит»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Фестиваль театрального творчества «Вперед, за синей птицей!»,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Спартакиада младших школьников «Старты надежд», 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Муниципальный праздник «Выпускник-2017», </a:t>
            </a:r>
          </a:p>
          <a:p>
            <a:pPr eaLnBrk="1" fontAlgn="auto" hangingPunct="1">
              <a:spcAft>
                <a:spcPts val="0"/>
              </a:spcAft>
              <a:buBlip>
                <a:blip r:embed="rId3"/>
              </a:buBlip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Олимпиада для дошкольников «Юный эрудит» и др. </a:t>
            </a:r>
            <a:endPara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dirty="0"/>
          </a:p>
        </p:txBody>
      </p:sp>
      <p:pic>
        <p:nvPicPr>
          <p:cNvPr id="57352" name="Picture 9" descr="D:\Елена Анатольевна Клесова\Золотое кольцо России\Фото\DSCN08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685" y="714356"/>
            <a:ext cx="2880315" cy="220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50" name="AutoShape 10" descr="http://www.volodarsk-uo.ru/images/stories/thumbnails/images-stories-27-12-16-8-200x150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53" name="AutoShape 13" descr="http://www.volodarsk-uo.ru/images/stories/23-12-16/1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3" descr="D:\Документы\Мои рисунки\одаренные дети\hello_html_5190ad4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4346" y="0"/>
            <a:ext cx="2500330" cy="113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857356" y="0"/>
            <a:ext cx="72866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Система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поддержки талантливых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детей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D:\ФОТО\Старты надежд 2015\DSCN261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18" y="2857496"/>
            <a:ext cx="278608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5" name="Picture 15" descr="D:\ФОТО\МШНО_2016\DSCN4994.jpg"/>
          <p:cNvPicPr>
            <a:picLocks noChangeAspect="1" noChangeArrowheads="1"/>
          </p:cNvPicPr>
          <p:nvPr/>
        </p:nvPicPr>
        <p:blipFill>
          <a:blip r:embed="rId7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1" y="4714884"/>
            <a:ext cx="28574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7" name="Picture 5" descr="D:\ФОТО\олимпиада 2014-2015 фото\Олимпиада 2014-2015\PICT13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688280"/>
            <a:ext cx="2771800" cy="207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15375" cy="6810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Всероссийская олимпиада школьников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910604"/>
              </p:ext>
            </p:extLst>
          </p:nvPr>
        </p:nvGraphicFramePr>
        <p:xfrm>
          <a:off x="214280" y="1428736"/>
          <a:ext cx="8643999" cy="26566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81333"/>
                <a:gridCol w="2881333"/>
                <a:gridCol w="2881333"/>
              </a:tblGrid>
              <a:tr h="37068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Школьный этап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этап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Региональный этап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1" marB="45701"/>
                </a:tc>
              </a:tr>
              <a:tr h="1188236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Участников – 1893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чел.</a:t>
                      </a:r>
                    </a:p>
                    <a:p>
                      <a:pPr algn="ctr"/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  4-11 классов </a:t>
                      </a:r>
                    </a:p>
                    <a:p>
                      <a:pPr algn="ctr"/>
                      <a:endParaRPr lang="ru-RU" sz="180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победителей и призеров - 996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Участников – 438 чел.</a:t>
                      </a: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из  7-11 классов.</a:t>
                      </a:r>
                    </a:p>
                    <a:p>
                      <a:pPr algn="ctr"/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Победителей и призеров -67 чел.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 праву  – 2 участника</a:t>
                      </a: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(МБОУ СШ № 46),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 литературе – 1 участник (МАОУ СШ №8),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 обществознанию - 1 (МАОУ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СШ №8),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 ОБЖ – 1 участник (МАОУ СШ №8)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1" marB="45701"/>
                </a:tc>
              </a:tr>
            </a:tbl>
          </a:graphicData>
        </a:graphic>
      </p:graphicFrame>
      <p:pic>
        <p:nvPicPr>
          <p:cNvPr id="20494" name="Picture 2" descr="D:\ФОТО\олимпиада 2014-2015 фото\Олимпиада 2014-2015\IMAG01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5" y="4794127"/>
            <a:ext cx="3151169" cy="2033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6" name="Picture 4" descr="D:\ФОТО\олимпиада 2014-2015 фото\Олимпиада 2014-2015\PICT129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4784872"/>
            <a:ext cx="2714635" cy="203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Documents and Settings\Лёсик\Рабочий стол\Образовательная конференция_2019\фото-картинки\Олимпиад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6" y="3217933"/>
            <a:ext cx="1808285" cy="12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28625" y="207963"/>
            <a:ext cx="8358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Система поддержки талантливых детей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498" name="AutoShape 2" descr="http://volodarsk-uo.ru/images/stories/vruchenie-grantov-sharonov2016/2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499" name="AutoShape 4" descr="http://volodarsk-uo.ru/images/stories/vruchenie-grantov-sharonov2016/2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500" name="AutoShape 6" descr="http://volodarsk-uo.ru/images/stories/vruchenie-grantov-sharonov2016/2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501" name="AutoShape 8" descr="http://volodarsk-uo.ru/images/stories/vruchenie-grantov-sharonov2016/2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502" name="AutoShape 10" descr="http://volodarsk-uo.ru/images/stories/vruchenie-grantov-sharonov2016/2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966267" y="4642899"/>
            <a:ext cx="3239567" cy="99377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«Отлично» от Главы района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C:\Documents and Settings\Лёсик\Рабочий стол\Образовательная конференция 2017\фото у презентациям\7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354" y="4427842"/>
            <a:ext cx="3238490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 descr="C:\Documents and Settings\Лёсик\Рабочий стол\Образовательная конференция 2017\фото у презентациям\2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9" y="4457708"/>
            <a:ext cx="3162288" cy="2371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Documents and Settings\Лёсик\Рабочий стол\Образовательная конференция_2019\фото-картинки\x-CBsNawOkU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46" y="791806"/>
            <a:ext cx="1512868" cy="15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946797"/>
            <a:ext cx="6282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</a:t>
            </a:r>
            <a:r>
              <a:rPr lang="ru-RU" dirty="0"/>
              <a:t>электронную Книгу почета учащихся образовательных организаций Володарского муниципального района «Одаренные дети - будущее России» были внесены имена 19 выпускников школ района, имеющих значимые достижения.</a:t>
            </a:r>
          </a:p>
        </p:txBody>
      </p:sp>
    </p:spTree>
    <p:extLst>
      <p:ext uri="{BB962C8B-B14F-4D97-AF65-F5344CB8AC3E}">
        <p14:creationId xmlns:p14="http://schemas.microsoft.com/office/powerpoint/2010/main" val="6581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354115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Развитие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физической культуры и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спорта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Documents and Settings\Лёсик\Рабочий стол\2018_Образовательная конференция\картинки\prez_igry_20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97697"/>
            <a:ext cx="2195654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02478" y="3229945"/>
            <a:ext cx="2454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соревнования по легкой атлетике </a:t>
            </a:r>
            <a:r>
              <a:rPr lang="ru-RU" dirty="0" smtClean="0">
                <a:solidFill>
                  <a:prstClr val="black"/>
                </a:solidFill>
              </a:rPr>
              <a:t>             (104 участника)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86738" y="3045279"/>
            <a:ext cx="2549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плавание (55 </a:t>
            </a:r>
            <a:r>
              <a:rPr lang="ru-RU" dirty="0">
                <a:solidFill>
                  <a:prstClr val="black"/>
                </a:solidFill>
              </a:rPr>
              <a:t>человек</a:t>
            </a:r>
            <a:r>
              <a:rPr lang="ru-RU" dirty="0" smtClean="0">
                <a:solidFill>
                  <a:prstClr val="black"/>
                </a:solidFill>
              </a:rPr>
              <a:t>)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377" y="6142811"/>
            <a:ext cx="309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оревнования по волейболу </a:t>
            </a:r>
            <a:r>
              <a:rPr lang="ru-RU" dirty="0">
                <a:solidFill>
                  <a:prstClr val="black"/>
                </a:solidFill>
              </a:rPr>
              <a:t>(11 команд</a:t>
            </a:r>
            <a:r>
              <a:rPr lang="ru-RU" dirty="0" smtClean="0">
                <a:solidFill>
                  <a:prstClr val="black"/>
                </a:solidFill>
              </a:rPr>
              <a:t>)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53139" y="5963910"/>
            <a:ext cx="2887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соревнования по спортивному многоборью (</a:t>
            </a:r>
            <a:r>
              <a:rPr lang="ru-RU" dirty="0" smtClean="0">
                <a:solidFill>
                  <a:prstClr val="black"/>
                </a:solidFill>
              </a:rPr>
              <a:t>96 </a:t>
            </a:r>
            <a:r>
              <a:rPr lang="ru-RU" dirty="0">
                <a:solidFill>
                  <a:prstClr val="black"/>
                </a:solidFill>
              </a:rPr>
              <a:t>участников</a:t>
            </a:r>
            <a:r>
              <a:rPr lang="ru-RU" dirty="0" smtClean="0">
                <a:solidFill>
                  <a:prstClr val="black"/>
                </a:solidFill>
              </a:rPr>
              <a:t>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40671" y="5944695"/>
            <a:ext cx="2695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err="1">
                <a:solidFill>
                  <a:prstClr val="black"/>
                </a:solidFill>
              </a:rPr>
              <a:t>лекгоатлетическая</a:t>
            </a:r>
            <a:r>
              <a:rPr lang="ru-RU" dirty="0">
                <a:solidFill>
                  <a:prstClr val="black"/>
                </a:solidFill>
              </a:rPr>
              <a:t> эстафета </a:t>
            </a:r>
            <a:r>
              <a:rPr lang="ru-RU" dirty="0" smtClean="0">
                <a:solidFill>
                  <a:prstClr val="black"/>
                </a:solidFill>
              </a:rPr>
              <a:t>(100 </a:t>
            </a:r>
            <a:r>
              <a:rPr lang="ru-RU" dirty="0">
                <a:solidFill>
                  <a:prstClr val="black"/>
                </a:solidFill>
              </a:rPr>
              <a:t>человек</a:t>
            </a:r>
            <a:r>
              <a:rPr lang="ru-RU" dirty="0" smtClean="0">
                <a:solidFill>
                  <a:prstClr val="black"/>
                </a:solidFill>
              </a:rPr>
              <a:t>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71" name="Picture 3" descr="D:\ФОТО\2017_Соревнования волейбол\DSCN608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09429"/>
            <a:ext cx="3127189" cy="1994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Районные мероприятия\Августовская конференция_2017\фото\фото\фото с сайта\5 (3)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433" y="1031613"/>
            <a:ext cx="2622183" cy="2252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Районные мероприятия\Августовская конференция_2017\фото\фото\фото с сайта\16.02.17_plavanie_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9552" y="1175022"/>
            <a:ext cx="2956672" cy="1965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ФОТО\2017_Пионерское четырехборье\20042017171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1914" y="4130570"/>
            <a:ext cx="3121025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ФОТО\2013_Презеден.спрот. игры\DSC05064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0692" y="4044676"/>
            <a:ext cx="3011843" cy="1868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5888" y="32513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настольный теннис </a:t>
            </a:r>
            <a:r>
              <a:rPr lang="ru-RU" dirty="0"/>
              <a:t>(12 команд), </a:t>
            </a:r>
            <a:r>
              <a:rPr lang="ru-RU" dirty="0" smtClean="0"/>
              <a:t> «</a:t>
            </a:r>
            <a:r>
              <a:rPr lang="ru-RU" dirty="0"/>
              <a:t>Пионерское многоборье» (9 команд</a:t>
            </a:r>
            <a:r>
              <a:rPr lang="ru-RU" dirty="0" smtClean="0"/>
              <a:t>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354115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Развитие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физической культуры и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спорта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D:\ФОТО\2017_мини-футбол\image2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834" y="4827801"/>
            <a:ext cx="2667247" cy="1744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ФОТО\2017_мини-футбол\image (1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7097" y="4840461"/>
            <a:ext cx="2571203" cy="182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7380" y="1340768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 </a:t>
            </a:r>
            <a:r>
              <a:rPr lang="ru-RU" dirty="0"/>
              <a:t>всех школах созданы Школьные </a:t>
            </a:r>
            <a:r>
              <a:rPr lang="ru-RU" dirty="0" smtClean="0"/>
              <a:t>спортивные </a:t>
            </a:r>
            <a:r>
              <a:rPr lang="ru-RU" dirty="0"/>
              <a:t>к</a:t>
            </a:r>
            <a:r>
              <a:rPr lang="ru-RU" dirty="0" smtClean="0"/>
              <a:t>лубы  (греко-римская </a:t>
            </a:r>
            <a:r>
              <a:rPr lang="ru-RU" dirty="0"/>
              <a:t>борьба, самбо, кик-</a:t>
            </a:r>
            <a:r>
              <a:rPr lang="ru-RU" dirty="0" err="1"/>
              <a:t>боксинг</a:t>
            </a:r>
            <a:r>
              <a:rPr lang="ru-RU" dirty="0"/>
              <a:t>, легкая атлетика, плавание, фигурное катание, мини-футбол, настольный теннис, шахматы и спортивные </a:t>
            </a:r>
            <a:r>
              <a:rPr lang="ru-RU" dirty="0" smtClean="0"/>
              <a:t>танцы). 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ноябре на базе ФОК «Триумф» прошли соревнования по мини-футболу среди учащихся образовательных организаций в трех возрастных группах. </a:t>
            </a:r>
            <a:endParaRPr lang="ru-RU" dirty="0" smtClean="0"/>
          </a:p>
          <a:p>
            <a:r>
              <a:rPr lang="ru-RU" dirty="0" smtClean="0"/>
              <a:t>Среди </a:t>
            </a:r>
            <a:r>
              <a:rPr lang="ru-RU" dirty="0"/>
              <a:t>юношей 2001-2002 г. р. победу одержала команда  МАОУ СШ № 8.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возрастной группе  юношей 2003-2004 г.р. и 2005-2006 г.р. победила команда МАОУ </a:t>
            </a:r>
            <a:r>
              <a:rPr lang="ru-RU" dirty="0" smtClean="0"/>
              <a:t>СШ </a:t>
            </a:r>
            <a:r>
              <a:rPr lang="ru-RU" dirty="0"/>
              <a:t>№ </a:t>
            </a:r>
            <a:r>
              <a:rPr lang="ru-RU" dirty="0" smtClean="0"/>
              <a:t>3.</a:t>
            </a:r>
          </a:p>
          <a:p>
            <a:r>
              <a:rPr lang="ru-RU" dirty="0" smtClean="0"/>
              <a:t>Среди </a:t>
            </a:r>
            <a:r>
              <a:rPr lang="ru-RU" dirty="0"/>
              <a:t>юношей в возрастной группе 2007-2008 г.р. – МБОУ </a:t>
            </a:r>
            <a:r>
              <a:rPr lang="ru-RU" dirty="0" smtClean="0"/>
              <a:t>СШ </a:t>
            </a:r>
            <a:r>
              <a:rPr lang="ru-RU" dirty="0"/>
              <a:t>№ 4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Победители  </a:t>
            </a:r>
            <a:r>
              <a:rPr lang="ru-RU" dirty="0"/>
              <a:t>приняли участие в зональном этапе Всероссийских соревнований «Мини-футбол в школу», которые состоялись в г</a:t>
            </a:r>
            <a:r>
              <a:rPr lang="ru-RU" dirty="0" smtClean="0"/>
              <a:t>. Дзержинск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73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8229600" cy="584200"/>
          </a:xfrm>
        </p:spPr>
        <p:txBody>
          <a:bodyPr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Конкурсы профессионального мастерства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624917"/>
              </p:ext>
            </p:extLst>
          </p:nvPr>
        </p:nvGraphicFramePr>
        <p:xfrm>
          <a:off x="251519" y="3571876"/>
          <a:ext cx="8640960" cy="272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28289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педагогов в конкурсах профессионального мастерства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218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конкурс «ПРОФИ»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педагогов в 6 номинациях.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Традиционно наибольшее количество участников в номинациях «Учитель года» и «Дебют года» (по 7 участников).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Победители муниципального конкурса «ПРОФИ-2018» были отмечены ценными подарками   Управления образования и премиями районной профсоюзной организации.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 района активно используют возможности дистанционных и интернет-конкурсов для представления и обобщения опыта работы.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Наиболее используемыми являются такие ресурсы как «Учи-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«1 сентября», «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«Продленка», «Открытый класс», «Я иду на урок», «Сеть творческих учителей», «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Дневник.ру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в течение года педагогами было размещено более 1020 методических разработок.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9" name="Picture 3" descr="D:\ФОТО\2017_ПРОФИ\29.03.17 ПРОФИ\DSC_1095 (14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1211422"/>
            <a:ext cx="3384376" cy="2250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ФОТО\2017_ПРОФИ\29.03.17 ПРОФИ\DSC_079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095" y="1228075"/>
            <a:ext cx="3359329" cy="2233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ChangeArrowheads="1"/>
          </p:cNvSpPr>
          <p:nvPr/>
        </p:nvSpPr>
        <p:spPr bwMode="auto">
          <a:xfrm>
            <a:off x="571472" y="2104717"/>
            <a:ext cx="8001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dirty="0" smtClean="0"/>
              <a:t>- </a:t>
            </a:r>
            <a:r>
              <a:rPr lang="ru-RU" sz="2000" dirty="0"/>
              <a:t>продолжать работу над снижением очередности в ДОУ от 0 до 3 лет за счет открытия дополнительных мест в имеющихся дошкольных образовательных организациях;</a:t>
            </a:r>
          </a:p>
          <a:p>
            <a:r>
              <a:rPr lang="ru-RU" sz="2000" dirty="0"/>
              <a:t>- активно включать учреждения в </a:t>
            </a:r>
            <a:r>
              <a:rPr lang="ru-RU" sz="2000" dirty="0" smtClean="0"/>
              <a:t>программы </a:t>
            </a:r>
            <a:r>
              <a:rPr lang="ru-RU" sz="2000" dirty="0"/>
              <a:t>капитального ремонта и строительства новых зданий; </a:t>
            </a:r>
          </a:p>
          <a:p>
            <a:r>
              <a:rPr lang="ru-RU" sz="2000" dirty="0"/>
              <a:t>- изыскивать средства на выполнение предписаний надзорных органов и текущий ремонт образовательных организаций;</a:t>
            </a:r>
          </a:p>
          <a:p>
            <a:r>
              <a:rPr lang="ru-RU" sz="2000" dirty="0"/>
              <a:t>- решать проблемы повышения качества образования, укомплектованности организаций  молодыми специалистами;</a:t>
            </a:r>
          </a:p>
          <a:p>
            <a:r>
              <a:rPr lang="ru-RU" sz="2000" dirty="0"/>
              <a:t>- внедрять новые эффективные формы работы по профилактике детского травматизма.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>
              <a:latin typeface="+mj-lt"/>
              <a:cs typeface="Arial" pitchFamily="34" charset="0"/>
            </a:endParaRPr>
          </a:p>
        </p:txBody>
      </p:sp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0" y="5715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/>
                </a:solidFill>
                <a:cs typeface="Times New Roman" pitchFamily="18" charset="0"/>
              </a:rPr>
              <a:t>Проблемы и перспективы</a:t>
            </a:r>
            <a:endParaRPr lang="ru-RU" sz="3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рямоугольник 4"/>
          <p:cNvSpPr>
            <a:spLocks noChangeArrowheads="1"/>
          </p:cNvSpPr>
          <p:nvPr/>
        </p:nvSpPr>
        <p:spPr bwMode="auto">
          <a:xfrm>
            <a:off x="500063" y="1071563"/>
            <a:ext cx="8286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В дошкольных учреждениях работают </a:t>
            </a:r>
            <a:r>
              <a:rPr lang="ru-RU" b="1" dirty="0" smtClean="0"/>
              <a:t>526 </a:t>
            </a:r>
            <a:r>
              <a:rPr lang="ru-RU" b="1" dirty="0"/>
              <a:t>человек, </a:t>
            </a:r>
          </a:p>
          <a:p>
            <a:pPr algn="ctr"/>
            <a:r>
              <a:rPr lang="ru-RU" b="1" dirty="0"/>
              <a:t>из них  педагогических работников  </a:t>
            </a:r>
            <a:r>
              <a:rPr lang="ru-RU" b="1" dirty="0" smtClean="0"/>
              <a:t>- 236 </a:t>
            </a:r>
            <a:endParaRPr lang="ru-RU" b="1" dirty="0"/>
          </a:p>
        </p:txBody>
      </p:sp>
      <p:pic>
        <p:nvPicPr>
          <p:cNvPr id="2052" name="Picture 7" descr="http://x2.kiev.ua/wp-content/uploads/2011/12/consolidate-11-300x237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4857760"/>
            <a:ext cx="22860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2899829" y="5345548"/>
            <a:ext cx="27860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Стаж работы: 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от 0 </a:t>
            </a:r>
            <a:r>
              <a:rPr lang="ru-RU" sz="1600" dirty="0">
                <a:ea typeface="Calibri" pitchFamily="34" charset="0"/>
                <a:cs typeface="Times New Roman" pitchFamily="18" charset="0"/>
              </a:rPr>
              <a:t>до 10 лет –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21,6 </a:t>
            </a:r>
            <a:r>
              <a:rPr lang="ru-RU" sz="1600" dirty="0">
                <a:ea typeface="Calibri" pitchFamily="34" charset="0"/>
                <a:cs typeface="Times New Roman" pitchFamily="18" charset="0"/>
              </a:rPr>
              <a:t>%, </a:t>
            </a:r>
          </a:p>
          <a:p>
            <a:pPr algn="just" eaLnBrk="0" hangingPunct="0"/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старше </a:t>
            </a:r>
            <a:r>
              <a:rPr lang="ru-RU" sz="1600" dirty="0">
                <a:ea typeface="Calibri" pitchFamily="34" charset="0"/>
                <a:cs typeface="Times New Roman" pitchFamily="18" charset="0"/>
              </a:rPr>
              <a:t>55 лет 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– 21,6 %. 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28625" y="260648"/>
            <a:ext cx="8358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Дошкольное образование</a:t>
            </a:r>
          </a:p>
        </p:txBody>
      </p:sp>
      <p:graphicFrame>
        <p:nvGraphicFramePr>
          <p:cNvPr id="9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54331"/>
              </p:ext>
            </p:extLst>
          </p:nvPr>
        </p:nvGraphicFramePr>
        <p:xfrm>
          <a:off x="0" y="1928813"/>
          <a:ext cx="5000628" cy="250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331202"/>
              </p:ext>
            </p:extLst>
          </p:nvPr>
        </p:nvGraphicFramePr>
        <p:xfrm>
          <a:off x="4929188" y="1857375"/>
          <a:ext cx="4000500" cy="2643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511998" y="4293096"/>
            <a:ext cx="3477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Курсы повышения квалификации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07879" y="4768845"/>
            <a:ext cx="2886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 2018 </a:t>
            </a:r>
            <a:r>
              <a:rPr lang="ru-RU" dirty="0"/>
              <a:t>году прошли 18,4 </a:t>
            </a:r>
            <a:r>
              <a:rPr lang="ru-RU" dirty="0" smtClean="0"/>
              <a:t>%</a:t>
            </a:r>
          </a:p>
          <a:p>
            <a:r>
              <a:rPr lang="ru-RU" dirty="0"/>
              <a:t>За последние </a:t>
            </a:r>
            <a:r>
              <a:rPr lang="ru-RU" dirty="0" smtClean="0"/>
              <a:t>3 года </a:t>
            </a:r>
            <a:r>
              <a:rPr lang="ru-RU" dirty="0"/>
              <a:t>-</a:t>
            </a:r>
            <a:r>
              <a:rPr lang="ru-RU" dirty="0" smtClean="0"/>
              <a:t> 63%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7021" y="11663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/>
                </a:solidFill>
                <a:cs typeface="Times New Roman" pitchFamily="18" charset="0"/>
              </a:rPr>
              <a:t>Задачи на </a:t>
            </a:r>
            <a:r>
              <a:rPr lang="ru-RU" sz="3600" b="1" dirty="0" smtClean="0">
                <a:solidFill>
                  <a:schemeClr val="tx2"/>
                </a:solidFill>
                <a:cs typeface="Times New Roman" pitchFamily="18" charset="0"/>
              </a:rPr>
              <a:t>2019 </a:t>
            </a:r>
            <a:r>
              <a:rPr lang="ru-RU" sz="3600" b="1" dirty="0">
                <a:solidFill>
                  <a:schemeClr val="tx2"/>
                </a:solidFill>
                <a:cs typeface="Times New Roman" pitchFamily="18" charset="0"/>
              </a:rPr>
              <a:t>год:</a:t>
            </a:r>
            <a:endParaRPr lang="ru-RU" sz="3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1"/>
          <p:cNvSpPr>
            <a:spLocks noChangeArrowheads="1"/>
          </p:cNvSpPr>
          <p:nvPr/>
        </p:nvSpPr>
        <p:spPr bwMode="auto">
          <a:xfrm>
            <a:off x="179512" y="1073060"/>
            <a:ext cx="878497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dirty="0" smtClean="0"/>
              <a:t>1. Продолжить </a:t>
            </a:r>
            <a:r>
              <a:rPr lang="ru-RU" sz="1600" dirty="0"/>
              <a:t>деятельность по ликвидации очерёдности в дошкольные организации детей в возрасте с 1 года до 3 лет посредством создания дополнительных мест в ДОО;</a:t>
            </a:r>
          </a:p>
          <a:p>
            <a:r>
              <a:rPr lang="ru-RU" sz="1600" dirty="0"/>
              <a:t>2. Обеспечить реализацию федерального стандарта дошкольного образования;</a:t>
            </a:r>
          </a:p>
          <a:p>
            <a:r>
              <a:rPr lang="ru-RU" sz="1600" dirty="0"/>
              <a:t>3. Обеспечить  поэтапный переход на федеральный стандарт основного общего образования (2019 год – 9 классы );</a:t>
            </a:r>
          </a:p>
          <a:p>
            <a:r>
              <a:rPr lang="ru-RU" sz="1600" dirty="0"/>
              <a:t>4. Продолжить работу по созданию доступной среды для детей-инвалидов и реализации ФГОС ОВЗ (2019 год – 4 классы);</a:t>
            </a:r>
          </a:p>
          <a:p>
            <a:r>
              <a:rPr lang="ru-RU" sz="1600" dirty="0"/>
              <a:t>5. Обеспечить доступность дополнительного образования детей в возрасте от 5 до 18 лет включительно, в том числе по техническим и естественно-научным программам;</a:t>
            </a:r>
          </a:p>
          <a:p>
            <a:r>
              <a:rPr lang="ru-RU" sz="1600" dirty="0"/>
              <a:t>6. Использовать эффективные формы работы по профилактике детского травматизма;</a:t>
            </a:r>
          </a:p>
          <a:p>
            <a:r>
              <a:rPr lang="ru-RU" sz="1600" dirty="0"/>
              <a:t>7. Продолжить работу по увеличению доли молодых педагогов образовательных организаций в возрасте до 35 лет, в том числе за счет целевого обучения выпускников общеобразовательных организаций в ВУЗах Нижегородской области;</a:t>
            </a:r>
          </a:p>
          <a:p>
            <a:r>
              <a:rPr lang="ru-RU" sz="1600" dirty="0"/>
              <a:t>8. Развивать профессиональную компетентность педагогов</a:t>
            </a:r>
            <a:r>
              <a:rPr lang="ru-RU" sz="1600" dirty="0" smtClean="0"/>
              <a:t>;</a:t>
            </a:r>
          </a:p>
          <a:p>
            <a:r>
              <a:rPr lang="ru-RU" sz="1600" dirty="0"/>
              <a:t>9.Обеспечить участие в конкурсном отборе в рамках регионального проекта «Цифровая образовательная среда» (МАОУ СШ № 8), «Центр цифрового и гуманитарного профилей» (МАОУ «Гимназия № 1</a:t>
            </a:r>
            <a:r>
              <a:rPr lang="ru-RU" sz="1600" dirty="0" smtClean="0"/>
              <a:t>»;</a:t>
            </a:r>
            <a:endParaRPr lang="ru-RU" sz="1600" dirty="0"/>
          </a:p>
          <a:p>
            <a:r>
              <a:rPr lang="ru-RU" sz="1600" dirty="0" smtClean="0"/>
              <a:t>10. </a:t>
            </a:r>
            <a:r>
              <a:rPr lang="ru-RU" sz="1600" dirty="0"/>
              <a:t>Обеспечить  активное участие учащихся  в Российском движении школьников;</a:t>
            </a:r>
          </a:p>
          <a:p>
            <a:r>
              <a:rPr lang="ru-RU" sz="1600" dirty="0" smtClean="0"/>
              <a:t>11. </a:t>
            </a:r>
            <a:r>
              <a:rPr lang="ru-RU" sz="1600" dirty="0"/>
              <a:t>Развивать востребованные потребителями платные дополнительные образовательные услуги;</a:t>
            </a:r>
          </a:p>
          <a:p>
            <a:r>
              <a:rPr lang="ru-RU" sz="1600" dirty="0" smtClean="0"/>
              <a:t>12. </a:t>
            </a:r>
            <a:r>
              <a:rPr lang="ru-RU" sz="1600" dirty="0"/>
              <a:t>Принять меры по дальнейшему увеличению охвата обучающихся горячим питанием;</a:t>
            </a:r>
          </a:p>
          <a:p>
            <a:r>
              <a:rPr lang="ru-RU" sz="1600" smtClean="0"/>
              <a:t>13. </a:t>
            </a:r>
            <a:r>
              <a:rPr lang="ru-RU" sz="1600" dirty="0"/>
              <a:t>Обеспечить активное участие органов государственно–общественного управления в деятельности системы образования Володарского муниципального района.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1468" y="1700808"/>
            <a:ext cx="850106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ru-RU" b="1" dirty="0"/>
              <a:t>В общеобразовательных организациях работают </a:t>
            </a:r>
            <a:r>
              <a:rPr lang="ru-RU" b="1" dirty="0" smtClean="0"/>
              <a:t>547 </a:t>
            </a:r>
            <a:r>
              <a:rPr lang="ru-RU" b="1" dirty="0"/>
              <a:t>чел., </a:t>
            </a:r>
          </a:p>
          <a:p>
            <a:pPr algn="ctr" eaLnBrk="0" hangingPunct="0">
              <a:defRPr/>
            </a:pPr>
            <a:r>
              <a:rPr lang="ru-RU" b="1" dirty="0"/>
              <a:t> </a:t>
            </a:r>
            <a:r>
              <a:rPr lang="ru-RU" b="1" dirty="0">
                <a:cs typeface="Times New Roman" pitchFamily="18" charset="0"/>
              </a:rPr>
              <a:t>из них педагогических работников – </a:t>
            </a:r>
            <a:r>
              <a:rPr lang="ru-RU" b="1" dirty="0" smtClean="0">
                <a:cs typeface="Times New Roman" pitchFamily="18" charset="0"/>
              </a:rPr>
              <a:t>331 </a:t>
            </a:r>
            <a:r>
              <a:rPr lang="ru-RU" b="1" dirty="0">
                <a:cs typeface="Times New Roman" pitchFamily="18" charset="0"/>
              </a:rPr>
              <a:t>человек </a:t>
            </a:r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8920" name="Рисунок 2" descr="D:\Ольга\Рабочий стол\Новая папка\2.JPG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29" y="4500547"/>
            <a:ext cx="3660771" cy="235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5090" y="4796262"/>
            <a:ext cx="40005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b="1" dirty="0">
                <a:ea typeface="Calibri" pitchFamily="34" charset="0"/>
                <a:cs typeface="Times New Roman" pitchFamily="18" charset="0"/>
              </a:rPr>
              <a:t>Численность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учителей</a:t>
            </a:r>
          </a:p>
          <a:p>
            <a:pPr algn="just" eaLnBrk="0" hangingPunct="0"/>
            <a:r>
              <a:rPr lang="ru-RU" dirty="0" smtClean="0">
                <a:ea typeface="Calibri" pitchFamily="34" charset="0"/>
                <a:cs typeface="Times New Roman" pitchFamily="18" charset="0"/>
              </a:rPr>
              <a:t> до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35 лет –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19,3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%</a:t>
            </a:r>
          </a:p>
          <a:p>
            <a:pPr eaLnBrk="0" hangingPunct="0"/>
            <a:r>
              <a:rPr lang="ru-RU" dirty="0" smtClean="0">
                <a:ea typeface="Calibri" pitchFamily="34" charset="0"/>
                <a:cs typeface="Times New Roman" pitchFamily="18" charset="0"/>
              </a:rPr>
              <a:t>старше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55 лет –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27,8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%.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-1" y="210262"/>
            <a:ext cx="914400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Начальное, основное и среднее  общее образование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380809"/>
              </p:ext>
            </p:extLst>
          </p:nvPr>
        </p:nvGraphicFramePr>
        <p:xfrm>
          <a:off x="56101" y="2367356"/>
          <a:ext cx="3976688" cy="2437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017379"/>
              </p:ext>
            </p:extLst>
          </p:nvPr>
        </p:nvGraphicFramePr>
        <p:xfrm>
          <a:off x="5174455" y="2346920"/>
          <a:ext cx="3648075" cy="2282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00062" y="895350"/>
            <a:ext cx="81438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cs typeface="+mn-cs"/>
              </a:rPr>
              <a:t>Численность обучающихся в общеобразовательных организациях составляет  </a:t>
            </a:r>
            <a:r>
              <a:rPr lang="ru-RU" sz="2000" b="1" dirty="0" smtClean="0">
                <a:solidFill>
                  <a:schemeClr val="tx2"/>
                </a:solidFill>
                <a:cs typeface="+mn-cs"/>
              </a:rPr>
              <a:t>4567 </a:t>
            </a:r>
            <a:r>
              <a:rPr lang="ru-RU" sz="2000" b="1" dirty="0">
                <a:solidFill>
                  <a:schemeClr val="tx2"/>
                </a:solidFill>
                <a:cs typeface="+mn-cs"/>
              </a:rPr>
              <a:t>чел . </a:t>
            </a:r>
            <a:r>
              <a:rPr lang="ru-RU" sz="2000" b="1" dirty="0" smtClean="0">
                <a:solidFill>
                  <a:schemeClr val="tx2"/>
                </a:solidFill>
                <a:cs typeface="+mn-cs"/>
              </a:rPr>
              <a:t> (</a:t>
            </a:r>
            <a:r>
              <a:rPr lang="ru-RU" sz="2000" b="1" dirty="0"/>
              <a:t>99,8 </a:t>
            </a:r>
            <a:r>
              <a:rPr lang="ru-RU" sz="2000" b="1" dirty="0" smtClean="0"/>
              <a:t>%)</a:t>
            </a:r>
            <a:endParaRPr lang="ru-RU" sz="20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05354" y="5514772"/>
            <a:ext cx="3799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Курсы повышения квалификации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01235" y="5917176"/>
            <a:ext cx="2925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 2018 </a:t>
            </a:r>
            <a:r>
              <a:rPr lang="ru-RU" dirty="0"/>
              <a:t>году прошли </a:t>
            </a:r>
            <a:r>
              <a:rPr lang="ru-RU" dirty="0" smtClean="0"/>
              <a:t>54,8 %</a:t>
            </a:r>
          </a:p>
          <a:p>
            <a:r>
              <a:rPr lang="ru-RU" dirty="0"/>
              <a:t>За последние </a:t>
            </a:r>
            <a:r>
              <a:rPr lang="ru-RU" dirty="0" smtClean="0"/>
              <a:t>3 года - 94,8%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2"/>
          <p:cNvSpPr>
            <a:spLocks noGrp="1"/>
          </p:cNvSpPr>
          <p:nvPr>
            <p:ph type="title"/>
          </p:nvPr>
        </p:nvSpPr>
        <p:spPr>
          <a:xfrm>
            <a:off x="285750" y="0"/>
            <a:ext cx="8435975" cy="8636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714356"/>
            <a:ext cx="364331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:\ФОТО\Энергетик\IMG_63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714356"/>
            <a:ext cx="2276475" cy="170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33378614"/>
              </p:ext>
            </p:extLst>
          </p:nvPr>
        </p:nvGraphicFramePr>
        <p:xfrm>
          <a:off x="503548" y="2285992"/>
          <a:ext cx="806489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95276" y="2132856"/>
            <a:ext cx="70814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Wingdings" pitchFamily="2" charset="2"/>
              <a:buChar char="v"/>
            </a:pPr>
            <a:endParaRPr lang="ru-RU" b="1" dirty="0">
              <a:cs typeface="Times New Roman" pitchFamily="18" charset="0"/>
            </a:endParaRPr>
          </a:p>
          <a:p>
            <a:pPr algn="ctr" eaLnBrk="0" hangingPunct="0"/>
            <a:r>
              <a:rPr lang="ru-RU" b="1" dirty="0" smtClean="0">
                <a:cs typeface="Times New Roman" pitchFamily="18" charset="0"/>
              </a:rPr>
              <a:t>Охват детей программами дополнительного образования</a:t>
            </a:r>
            <a:endParaRPr lang="ru-RU" b="1" dirty="0">
              <a:cs typeface="Times New Roman" pitchFamily="18" charset="0"/>
            </a:endParaRPr>
          </a:p>
          <a:p>
            <a:pPr algn="ctr" eaLnBrk="0" hangingPunct="0"/>
            <a:endParaRPr lang="ru-RU" b="1" dirty="0"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642" y="6284357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Дом детского творчества обеспечивал реализацию 15 программ по 5 направленностям.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323528" y="4941168"/>
            <a:ext cx="78581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b="1" dirty="0">
                <a:ea typeface="Calibri" pitchFamily="34" charset="0"/>
                <a:cs typeface="Times New Roman" pitchFamily="18" charset="0"/>
              </a:rPr>
              <a:t>Численность учителей</a:t>
            </a:r>
          </a:p>
          <a:p>
            <a:pPr algn="just" eaLnBrk="0" hangingPunct="0"/>
            <a:r>
              <a:rPr lang="ru-RU" b="1" dirty="0" smtClean="0">
                <a:ea typeface="Calibri" pitchFamily="34" charset="0"/>
                <a:cs typeface="Times New Roman" pitchFamily="18" charset="0"/>
              </a:rPr>
              <a:t>до 35 лет – 14,3 %,</a:t>
            </a:r>
          </a:p>
          <a:p>
            <a:pPr algn="just" eaLnBrk="0" hangingPunct="0"/>
            <a:r>
              <a:rPr lang="ru-RU" b="1" dirty="0" smtClean="0">
                <a:ea typeface="Calibri" pitchFamily="34" charset="0"/>
                <a:cs typeface="Times New Roman" pitchFamily="18" charset="0"/>
              </a:rPr>
              <a:t>старше </a:t>
            </a:r>
            <a:r>
              <a:rPr lang="ru-RU" b="1" dirty="0">
                <a:ea typeface="Calibri" pitchFamily="34" charset="0"/>
                <a:cs typeface="Times New Roman" pitchFamily="18" charset="0"/>
              </a:rPr>
              <a:t>55 лет составляет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- 38,9%</a:t>
            </a:r>
            <a:endParaRPr lang="ru-RU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928813" y="1000125"/>
            <a:ext cx="59293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Wingdings" pitchFamily="2" charset="2"/>
              <a:buChar char="v"/>
            </a:pPr>
            <a:endParaRPr lang="ru-RU" b="1" dirty="0">
              <a:cs typeface="Times New Roman" pitchFamily="18" charset="0"/>
            </a:endParaRPr>
          </a:p>
          <a:p>
            <a:pPr algn="ctr" eaLnBrk="0" hangingPunct="0"/>
            <a:r>
              <a:rPr lang="ru-RU" b="1" dirty="0">
                <a:cs typeface="Times New Roman" pitchFamily="18" charset="0"/>
              </a:rPr>
              <a:t>Всего работников </a:t>
            </a:r>
            <a:r>
              <a:rPr lang="ru-RU" b="1" dirty="0" smtClean="0">
                <a:cs typeface="Times New Roman" pitchFamily="18" charset="0"/>
              </a:rPr>
              <a:t>-22, </a:t>
            </a:r>
            <a:endParaRPr lang="ru-RU" b="1" dirty="0">
              <a:cs typeface="Times New Roman" pitchFamily="18" charset="0"/>
            </a:endParaRPr>
          </a:p>
          <a:p>
            <a:pPr algn="ctr" eaLnBrk="0" hangingPunct="0"/>
            <a:r>
              <a:rPr lang="ru-RU" b="1" dirty="0">
                <a:cs typeface="Times New Roman" pitchFamily="18" charset="0"/>
              </a:rPr>
              <a:t>из них педагогических работников - </a:t>
            </a:r>
            <a:r>
              <a:rPr lang="ru-RU" b="1" dirty="0" smtClean="0">
                <a:cs typeface="Times New Roman" pitchFamily="18" charset="0"/>
              </a:rPr>
              <a:t>18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2862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endParaRPr lang="ru-RU" sz="3600" b="1" kern="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317" name="Заголовок 2"/>
          <p:cNvSpPr>
            <a:spLocks noGrp="1"/>
          </p:cNvSpPr>
          <p:nvPr>
            <p:ph type="title"/>
          </p:nvPr>
        </p:nvSpPr>
        <p:spPr>
          <a:xfrm>
            <a:off x="357188" y="214313"/>
            <a:ext cx="8435975" cy="8636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98296"/>
              </p:ext>
            </p:extLst>
          </p:nvPr>
        </p:nvGraphicFramePr>
        <p:xfrm>
          <a:off x="0" y="2000250"/>
          <a:ext cx="5000628" cy="300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2241354"/>
              </p:ext>
            </p:extLst>
          </p:nvPr>
        </p:nvGraphicFramePr>
        <p:xfrm>
          <a:off x="4143372" y="2357430"/>
          <a:ext cx="5000628" cy="2928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716016" y="5145440"/>
            <a:ext cx="3799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Курсы повышения квалификации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11897" y="5547844"/>
            <a:ext cx="2943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 2018 </a:t>
            </a:r>
            <a:r>
              <a:rPr lang="ru-RU" dirty="0"/>
              <a:t>году прошли  </a:t>
            </a:r>
            <a:r>
              <a:rPr lang="ru-RU" dirty="0" smtClean="0"/>
              <a:t>  9,1 %</a:t>
            </a:r>
          </a:p>
          <a:p>
            <a:r>
              <a:rPr lang="ru-RU" dirty="0"/>
              <a:t>За последние </a:t>
            </a:r>
            <a:r>
              <a:rPr lang="ru-RU" dirty="0" smtClean="0"/>
              <a:t>3 года -  50 %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6347</TotalTime>
  <Words>4476</Words>
  <Application>Microsoft Office PowerPoint</Application>
  <PresentationFormat>Экран (4:3)</PresentationFormat>
  <Paragraphs>604</Paragraphs>
  <Slides>60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2" baseType="lpstr">
      <vt:lpstr>Воздушный поток</vt:lpstr>
      <vt:lpstr>Acrobat Document</vt:lpstr>
      <vt:lpstr>Презентация PowerPoint</vt:lpstr>
      <vt:lpstr>Система образования района </vt:lpstr>
      <vt:lpstr>Содержание 1 ребенка в 2018 году</vt:lpstr>
      <vt:lpstr>Лицензирование и государственная аккредитация образовательных организаций района</vt:lpstr>
      <vt:lpstr>Презентация PowerPoint</vt:lpstr>
      <vt:lpstr>Презентация PowerPoint</vt:lpstr>
      <vt:lpstr>Презентация PowerPoint</vt:lpstr>
      <vt:lpstr>Дополнительное образование</vt:lpstr>
      <vt:lpstr>Дополнительное 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 детского травматизма</vt:lpstr>
      <vt:lpstr>Деятельность психолого-медико-педагогической комиссии</vt:lpstr>
      <vt:lpstr>Презентация PowerPoint</vt:lpstr>
      <vt:lpstr>Презентация PowerPoint</vt:lpstr>
      <vt:lpstr>Презентация PowerPoint</vt:lpstr>
      <vt:lpstr>Результаты образовательной деятельности </vt:lpstr>
      <vt:lpstr>Предметно-пространственная среда ДОУ</vt:lpstr>
      <vt:lpstr>Презентация PowerPoint</vt:lpstr>
      <vt:lpstr>Презентация PowerPoint</vt:lpstr>
      <vt:lpstr>ФГОС  ООО</vt:lpstr>
      <vt:lpstr>Презентация PowerPoint</vt:lpstr>
      <vt:lpstr>Инновационная площадка НИРО </vt:lpstr>
      <vt:lpstr>Презентация PowerPoint</vt:lpstr>
      <vt:lpstr>Презентация PowerPoint</vt:lpstr>
      <vt:lpstr>Проекты муниципальных инновационных площадок</vt:lpstr>
      <vt:lpstr>Проекты муниципальных инновационных площадок</vt:lpstr>
      <vt:lpstr>В рамках областных инновационных площадок</vt:lpstr>
      <vt:lpstr>Презентация PowerPoint</vt:lpstr>
      <vt:lpstr>Государственная итоговая аттестация</vt:lpstr>
      <vt:lpstr>Государственная итоговая аттестация - 9</vt:lpstr>
      <vt:lpstr>Государственная итоговая аттестация в форме единого государственного экзамена</vt:lpstr>
      <vt:lpstr>Государственная итоговая аттестация в форме единого государственного экзамена</vt:lpstr>
      <vt:lpstr>Государственная итоговая аттестация в форме единого государственного экзамена</vt:lpstr>
      <vt:lpstr>Государственная итоговая аттестация в форме единого государственного экзамена</vt:lpstr>
      <vt:lpstr>Презентация PowerPoint</vt:lpstr>
      <vt:lpstr>Ресурсный центр сетевого взаимодействия  (МАОУ СШ № 3,8,10, «Гимназия №1», МБОУ СШ №9)</vt:lpstr>
      <vt:lpstr>Презентация PowerPoint</vt:lpstr>
      <vt:lpstr>Презентация PowerPoint</vt:lpstr>
      <vt:lpstr>Презентация PowerPoint</vt:lpstr>
      <vt:lpstr>Презентация PowerPoint</vt:lpstr>
      <vt:lpstr>ПАТРИОТИЧЕСКОЕ ВОСПИТАНИЕ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Всероссийская олимпиада школьников </vt:lpstr>
      <vt:lpstr>Презентация PowerPoint</vt:lpstr>
      <vt:lpstr>Презентация PowerPoint</vt:lpstr>
      <vt:lpstr>Презентация PowerPoint</vt:lpstr>
      <vt:lpstr>Конкурсы профессионального мастерства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Общепедагогические аспекты деятельности методиста</dc:title>
  <dc:creator>1</dc:creator>
  <cp:lastModifiedBy>Пользователь Windows</cp:lastModifiedBy>
  <cp:revision>634</cp:revision>
  <cp:lastPrinted>2015-12-07T07:15:44Z</cp:lastPrinted>
  <dcterms:created xsi:type="dcterms:W3CDTF">2009-02-11T08:03:06Z</dcterms:created>
  <dcterms:modified xsi:type="dcterms:W3CDTF">2019-04-11T05:23:49Z</dcterms:modified>
</cp:coreProperties>
</file>